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6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Carelia" panose="020B0604020202020204" charset="-52"/>
      <p:regular r:id="rId22"/>
    </p:embeddedFont>
    <p:embeddedFont>
      <p:font typeface="Museo Sans Cyrl 1" panose="020B0604020202020204" charset="-52"/>
      <p:regular r:id="rId23"/>
    </p:embeddedFont>
    <p:embeddedFont>
      <p:font typeface="Museo Sans Cyrl 2" panose="020B0604020202020204" charset="-52"/>
      <p:regular r:id="rId24"/>
    </p:embeddedFont>
    <p:embeddedFont>
      <p:font typeface="Museo Sans Cyrl 3" panose="020B0604020202020204" charset="-52"/>
      <p:regular r:id="rId25"/>
      <p:bold r:id="rId26"/>
    </p:embeddedFont>
    <p:embeddedFont>
      <p:font typeface="Roboto" panose="02000000000000000000"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DA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28" autoAdjust="0"/>
  </p:normalViewPr>
  <p:slideViewPr>
    <p:cSldViewPr>
      <p:cViewPr varScale="1">
        <p:scale>
          <a:sx n="50" d="100"/>
          <a:sy n="50" d="100"/>
        </p:scale>
        <p:origin x="53"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hyperlink" Target="https://pavelsamuta.com/" TargetMode="External"/><Relationship Id="rId10" Type="http://schemas.openxmlformats.org/officeDocument/2006/relationships/image" Target="../media/image62.jpg"/><Relationship Id="rId4" Type="http://schemas.openxmlformats.org/officeDocument/2006/relationships/image" Target="../media/image57.png"/><Relationship Id="rId9"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pavelsamuta.com/" TargetMode="External"/><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hyperlink" Target="https://pavelsamuta.com/" TargetMode="External"/><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3.png"/><Relationship Id="rId7" Type="http://schemas.openxmlformats.org/officeDocument/2006/relationships/image" Target="../media/image76.jpeg"/><Relationship Id="rId12" Type="http://schemas.openxmlformats.org/officeDocument/2006/relationships/image" Target="../media/image81.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pavelsamuta.com/" TargetMode="External"/><Relationship Id="rId11" Type="http://schemas.openxmlformats.org/officeDocument/2006/relationships/image" Target="../media/image80.png"/><Relationship Id="rId5" Type="http://schemas.openxmlformats.org/officeDocument/2006/relationships/image" Target="../media/image75.png"/><Relationship Id="rId10"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9" Type="http://schemas.openxmlformats.org/officeDocument/2006/relationships/hyperlink" Target="https://pavelsamuta.com" TargetMode="External"/><Relationship Id="rId21" Type="http://schemas.openxmlformats.org/officeDocument/2006/relationships/image" Target="../media/image99.png"/><Relationship Id="rId34" Type="http://schemas.openxmlformats.org/officeDocument/2006/relationships/image" Target="../media/image112.png"/><Relationship Id="rId7" Type="http://schemas.openxmlformats.org/officeDocument/2006/relationships/image" Target="../media/image86.svg"/><Relationship Id="rId12" Type="http://schemas.openxmlformats.org/officeDocument/2006/relationships/image" Target="../media/image90.svg"/><Relationship Id="rId17" Type="http://schemas.openxmlformats.org/officeDocument/2006/relationships/image" Target="../media/image95.png"/><Relationship Id="rId25" Type="http://schemas.openxmlformats.org/officeDocument/2006/relationships/image" Target="../media/image103.png"/><Relationship Id="rId33" Type="http://schemas.openxmlformats.org/officeDocument/2006/relationships/image" Target="../media/image111.png"/><Relationship Id="rId38" Type="http://schemas.openxmlformats.org/officeDocument/2006/relationships/hyperlink" Target="mailto:idea@pavelsamuta.com" TargetMode="External"/><Relationship Id="rId2" Type="http://schemas.openxmlformats.org/officeDocument/2006/relationships/image" Target="../media/image1.jpeg"/><Relationship Id="rId16" Type="http://schemas.openxmlformats.org/officeDocument/2006/relationships/image" Target="../media/image94.png"/><Relationship Id="rId20" Type="http://schemas.openxmlformats.org/officeDocument/2006/relationships/image" Target="../media/image98.png"/><Relationship Id="rId29"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110.png"/><Relationship Id="rId37" Type="http://schemas.openxmlformats.org/officeDocument/2006/relationships/hyperlink" Target="https://t.me/pavel_samuta" TargetMode="External"/><Relationship Id="rId5" Type="http://schemas.openxmlformats.org/officeDocument/2006/relationships/hyperlink" Target="http://api.whatsapp.com/send/?phone=3752927662670" TargetMode="External"/><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36" Type="http://schemas.openxmlformats.org/officeDocument/2006/relationships/image" Target="../media/image114.png"/><Relationship Id="rId10" Type="http://schemas.openxmlformats.org/officeDocument/2006/relationships/image" Target="../media/image88.svg"/><Relationship Id="rId19" Type="http://schemas.openxmlformats.org/officeDocument/2006/relationships/image" Target="../media/image97.png"/><Relationship Id="rId31" Type="http://schemas.openxmlformats.org/officeDocument/2006/relationships/image" Target="../media/image109.png"/><Relationship Id="rId4" Type="http://schemas.openxmlformats.org/officeDocument/2006/relationships/image" Target="../media/image84.svg"/><Relationship Id="rId9" Type="http://schemas.openxmlformats.org/officeDocument/2006/relationships/image" Target="../media/image87.png"/><Relationship Id="rId14" Type="http://schemas.openxmlformats.org/officeDocument/2006/relationships/image" Target="../media/image92.sv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 Id="rId8" Type="http://schemas.openxmlformats.org/officeDocument/2006/relationships/hyperlink" Target="https://viber.click/3752927662670" TargetMode="External"/><Relationship Id="rId3" Type="http://schemas.openxmlformats.org/officeDocument/2006/relationships/image" Target="../media/image8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hyperlink" Target="https://pavelsamuta.com/"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web.minskenergo.by/filialy/zhodinskaya-tets/" TargetMode="External"/><Relationship Id="rId3" Type="http://schemas.openxmlformats.org/officeDocument/2006/relationships/image" Target="../media/image7.png"/><Relationship Id="rId7" Type="http://schemas.openxmlformats.org/officeDocument/2006/relationships/hyperlink" Target="https://pavelsamuta.com/"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hyperlink" Target="https://pavelsamuta.com/" TargetMode="External"/><Relationship Id="rId10" Type="http://schemas.openxmlformats.org/officeDocument/2006/relationships/image" Target="../media/image18.svg"/><Relationship Id="rId4" Type="http://schemas.openxmlformats.org/officeDocument/2006/relationships/image" Target="../media/image13.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hyperlink" Target="https://www.rosteplo.ru/Tech_stat/stat_shablon.php?id=3363" TargetMode="External"/><Relationship Id="rId3" Type="http://schemas.openxmlformats.org/officeDocument/2006/relationships/image" Target="../media/image21.png"/><Relationship Id="rId7" Type="http://schemas.openxmlformats.org/officeDocument/2006/relationships/hyperlink" Target="https://pavelsamuta.com/" TargetMode="Externa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3.png"/><Relationship Id="rId7" Type="http://schemas.openxmlformats.org/officeDocument/2006/relationships/hyperlink" Target="https://pavelsamuta.com/" TargetMode="External"/><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hyperlink" Target="https://pavelsamuta.com/" TargetMode="External"/><Relationship Id="rId12" Type="http://schemas.openxmlformats.org/officeDocument/2006/relationships/image" Target="../media/image4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 Id="rId1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hyperlink" Target="https://pavelsamuta.com/" TargetMode="Externa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724"/>
        </a:solidFill>
        <a:effectLst/>
      </p:bgPr>
    </p:bg>
    <p:spTree>
      <p:nvGrpSpPr>
        <p:cNvPr id="1" name=""/>
        <p:cNvGrpSpPr/>
        <p:nvPr/>
      </p:nvGrpSpPr>
      <p:grpSpPr>
        <a:xfrm>
          <a:off x="0" y="0"/>
          <a:ext cx="0" cy="0"/>
          <a:chOff x="0" y="0"/>
          <a:chExt cx="0" cy="0"/>
        </a:xfrm>
      </p:grpSpPr>
      <p:sp>
        <p:nvSpPr>
          <p:cNvPr id="2" name="Freeform 2"/>
          <p:cNvSpPr/>
          <p:nvPr/>
        </p:nvSpPr>
        <p:spPr>
          <a:xfrm>
            <a:off x="-30603" y="11626"/>
            <a:ext cx="18318603" cy="10275374"/>
          </a:xfrm>
          <a:custGeom>
            <a:avLst/>
            <a:gdLst/>
            <a:ahLst/>
            <a:cxnLst/>
            <a:rect l="l" t="t" r="r" b="b"/>
            <a:pathLst>
              <a:path w="18318603" h="10275374">
                <a:moveTo>
                  <a:pt x="0" y="0"/>
                </a:moveTo>
                <a:lnTo>
                  <a:pt x="18318603" y="0"/>
                </a:lnTo>
                <a:lnTo>
                  <a:pt x="18318603" y="10275374"/>
                </a:lnTo>
                <a:lnTo>
                  <a:pt x="0" y="10275374"/>
                </a:lnTo>
                <a:lnTo>
                  <a:pt x="0" y="0"/>
                </a:lnTo>
                <a:close/>
              </a:path>
            </a:pathLst>
          </a:custGeom>
          <a:blipFill>
            <a:blip r:embed="rId2">
              <a:alphaModFix amt="19999"/>
            </a:blip>
            <a:stretch>
              <a:fillRect l="-11672" t="-23691" r="-11672"/>
            </a:stretch>
          </a:blipFill>
        </p:spPr>
      </p:sp>
      <p:sp>
        <p:nvSpPr>
          <p:cNvPr id="3" name="AutoShape 3"/>
          <p:cNvSpPr/>
          <p:nvPr/>
        </p:nvSpPr>
        <p:spPr>
          <a:xfrm>
            <a:off x="1484604" y="2960313"/>
            <a:ext cx="6492240" cy="0"/>
          </a:xfrm>
          <a:prstGeom prst="line">
            <a:avLst/>
          </a:prstGeom>
          <a:ln w="19050" cap="flat">
            <a:solidFill>
              <a:srgbClr val="F1DA3D"/>
            </a:solidFill>
            <a:prstDash val="solid"/>
            <a:headEnd type="none" w="sm" len="sm"/>
            <a:tailEnd type="none" w="sm" len="sm"/>
          </a:ln>
        </p:spPr>
      </p:sp>
      <p:grpSp>
        <p:nvGrpSpPr>
          <p:cNvPr id="4" name="Group 4"/>
          <p:cNvGrpSpPr/>
          <p:nvPr/>
        </p:nvGrpSpPr>
        <p:grpSpPr>
          <a:xfrm>
            <a:off x="992594" y="7950621"/>
            <a:ext cx="59919" cy="1457167"/>
            <a:chOff x="0" y="0"/>
            <a:chExt cx="15781" cy="383781"/>
          </a:xfrm>
        </p:grpSpPr>
        <p:sp>
          <p:nvSpPr>
            <p:cNvPr id="5" name="Freeform 5"/>
            <p:cNvSpPr/>
            <p:nvPr/>
          </p:nvSpPr>
          <p:spPr>
            <a:xfrm>
              <a:off x="0" y="0"/>
              <a:ext cx="15781" cy="383781"/>
            </a:xfrm>
            <a:custGeom>
              <a:avLst/>
              <a:gdLst/>
              <a:ahLst/>
              <a:cxnLst/>
              <a:rect l="l" t="t" r="r" b="b"/>
              <a:pathLst>
                <a:path w="15781" h="383781">
                  <a:moveTo>
                    <a:pt x="0" y="0"/>
                  </a:moveTo>
                  <a:lnTo>
                    <a:pt x="15781" y="0"/>
                  </a:lnTo>
                  <a:lnTo>
                    <a:pt x="15781" y="383781"/>
                  </a:lnTo>
                  <a:lnTo>
                    <a:pt x="0" y="383781"/>
                  </a:lnTo>
                  <a:close/>
                </a:path>
              </a:pathLst>
            </a:custGeom>
            <a:solidFill>
              <a:srgbClr val="F1DA3D"/>
            </a:solidFill>
          </p:spPr>
        </p:sp>
        <p:sp>
          <p:nvSpPr>
            <p:cNvPr id="6" name="TextBox 6"/>
            <p:cNvSpPr txBox="1"/>
            <p:nvPr/>
          </p:nvSpPr>
          <p:spPr>
            <a:xfrm>
              <a:off x="0" y="-38100"/>
              <a:ext cx="15781" cy="42188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1" y="370705"/>
            <a:ext cx="18318603" cy="657995"/>
            <a:chOff x="0" y="0"/>
            <a:chExt cx="4913999" cy="173299"/>
          </a:xfrm>
        </p:grpSpPr>
        <p:sp>
          <p:nvSpPr>
            <p:cNvPr id="8" name="Freeform 8"/>
            <p:cNvSpPr/>
            <p:nvPr/>
          </p:nvSpPr>
          <p:spPr>
            <a:xfrm>
              <a:off x="0" y="0"/>
              <a:ext cx="4913999" cy="173299"/>
            </a:xfrm>
            <a:custGeom>
              <a:avLst/>
              <a:gdLst/>
              <a:ahLst/>
              <a:cxnLst/>
              <a:rect l="l" t="t" r="r" b="b"/>
              <a:pathLst>
                <a:path w="4913999" h="173299">
                  <a:moveTo>
                    <a:pt x="0" y="0"/>
                  </a:moveTo>
                  <a:lnTo>
                    <a:pt x="4913999" y="0"/>
                  </a:lnTo>
                  <a:lnTo>
                    <a:pt x="4913999" y="173299"/>
                  </a:lnTo>
                  <a:lnTo>
                    <a:pt x="0" y="173299"/>
                  </a:lnTo>
                  <a:close/>
                </a:path>
              </a:pathLst>
            </a:custGeom>
            <a:solidFill>
              <a:srgbClr val="F1DA3D">
                <a:alpha val="60000"/>
              </a:srgbClr>
            </a:solidFill>
          </p:spPr>
        </p:sp>
        <p:sp>
          <p:nvSpPr>
            <p:cNvPr id="9" name="TextBox 9"/>
            <p:cNvSpPr txBox="1"/>
            <p:nvPr/>
          </p:nvSpPr>
          <p:spPr>
            <a:xfrm>
              <a:off x="0" y="0"/>
              <a:ext cx="4913999" cy="173299"/>
            </a:xfrm>
            <a:prstGeom prst="rect">
              <a:avLst/>
            </a:prstGeom>
          </p:spPr>
          <p:txBody>
            <a:bodyPr lIns="50800" tIns="50800" rIns="50800" bIns="50800" rtlCol="0" anchor="ctr"/>
            <a:lstStyle/>
            <a:p>
              <a:pPr algn="ctr">
                <a:lnSpc>
                  <a:spcPts val="2999"/>
                </a:lnSpc>
              </a:pPr>
              <a:endParaRPr/>
            </a:p>
          </p:txBody>
        </p:sp>
      </p:grpSp>
      <p:sp>
        <p:nvSpPr>
          <p:cNvPr id="10" name="Freeform 10"/>
          <p:cNvSpPr/>
          <p:nvPr/>
        </p:nvSpPr>
        <p:spPr>
          <a:xfrm>
            <a:off x="1323239" y="7882497"/>
            <a:ext cx="3758336" cy="1153816"/>
          </a:xfrm>
          <a:custGeom>
            <a:avLst/>
            <a:gdLst/>
            <a:ahLst/>
            <a:cxnLst/>
            <a:rect l="l" t="t" r="r" b="b"/>
            <a:pathLst>
              <a:path w="3758336" h="1153816">
                <a:moveTo>
                  <a:pt x="0" y="0"/>
                </a:moveTo>
                <a:lnTo>
                  <a:pt x="3758336" y="0"/>
                </a:lnTo>
                <a:lnTo>
                  <a:pt x="3758336" y="1153816"/>
                </a:lnTo>
                <a:lnTo>
                  <a:pt x="0" y="1153816"/>
                </a:lnTo>
                <a:lnTo>
                  <a:pt x="0" y="0"/>
                </a:lnTo>
                <a:close/>
              </a:path>
            </a:pathLst>
          </a:custGeom>
          <a:blipFill>
            <a:blip r:embed="rId3"/>
            <a:stretch>
              <a:fillRect/>
            </a:stretch>
          </a:blipFill>
        </p:spPr>
      </p:sp>
      <p:sp>
        <p:nvSpPr>
          <p:cNvPr id="11" name="Freeform 11"/>
          <p:cNvSpPr>
            <a:spLocks noChangeAspect="1"/>
          </p:cNvSpPr>
          <p:nvPr/>
        </p:nvSpPr>
        <p:spPr>
          <a:xfrm>
            <a:off x="10080000" y="1741014"/>
            <a:ext cx="8208000" cy="8534360"/>
          </a:xfrm>
          <a:custGeom>
            <a:avLst/>
            <a:gdLst/>
            <a:ahLst/>
            <a:cxnLst/>
            <a:rect l="l" t="t" r="r" b="b"/>
            <a:pathLst>
              <a:path w="7345316" h="11024864">
                <a:moveTo>
                  <a:pt x="0" y="0"/>
                </a:moveTo>
                <a:lnTo>
                  <a:pt x="7345316" y="0"/>
                </a:lnTo>
                <a:lnTo>
                  <a:pt x="7345316" y="11024864"/>
                </a:lnTo>
                <a:lnTo>
                  <a:pt x="0" y="11024864"/>
                </a:lnTo>
                <a:lnTo>
                  <a:pt x="0" y="0"/>
                </a:lnTo>
                <a:close/>
              </a:path>
            </a:pathLst>
          </a:custGeom>
          <a:blipFill>
            <a:blip r:embed="rId4"/>
            <a:stretch>
              <a:fillRect l="1" t="-26317" r="-8795" b="-27577"/>
            </a:stretch>
          </a:blipFill>
          <a:ln cap="sq">
            <a:noFill/>
            <a:prstDash val="solid"/>
            <a:miter/>
          </a:ln>
        </p:spPr>
      </p:sp>
      <p:sp>
        <p:nvSpPr>
          <p:cNvPr id="12" name="TextBox 12"/>
          <p:cNvSpPr txBox="1"/>
          <p:nvPr/>
        </p:nvSpPr>
        <p:spPr>
          <a:xfrm>
            <a:off x="1484604" y="1912563"/>
            <a:ext cx="9630527" cy="1057275"/>
          </a:xfrm>
          <a:prstGeom prst="rect">
            <a:avLst/>
          </a:prstGeom>
        </p:spPr>
        <p:txBody>
          <a:bodyPr lIns="0" tIns="0" rIns="0" bIns="0" rtlCol="0" anchor="t">
            <a:spAutoFit/>
          </a:bodyPr>
          <a:lstStyle/>
          <a:p>
            <a:pPr algn="l">
              <a:lnSpc>
                <a:spcPts val="8399"/>
              </a:lnSpc>
            </a:pPr>
            <a:r>
              <a:rPr lang="en-US" sz="6999">
                <a:solidFill>
                  <a:srgbClr val="FFFFFF"/>
                </a:solidFill>
                <a:latin typeface="Carelia"/>
                <a:ea typeface="Carelia"/>
                <a:cs typeface="Carelia"/>
                <a:sym typeface="Carelia"/>
              </a:rPr>
              <a:t>Павел Самута</a:t>
            </a:r>
          </a:p>
        </p:txBody>
      </p:sp>
      <p:sp>
        <p:nvSpPr>
          <p:cNvPr id="13" name="TextBox 13"/>
          <p:cNvSpPr txBox="1"/>
          <p:nvPr/>
        </p:nvSpPr>
        <p:spPr>
          <a:xfrm>
            <a:off x="1484604" y="3190105"/>
            <a:ext cx="9786051" cy="533400"/>
          </a:xfrm>
          <a:prstGeom prst="rect">
            <a:avLst/>
          </a:prstGeom>
        </p:spPr>
        <p:txBody>
          <a:bodyPr lIns="0" tIns="0" rIns="0" bIns="0" rtlCol="0" anchor="t">
            <a:spAutoFit/>
          </a:bodyPr>
          <a:lstStyle/>
          <a:p>
            <a:pPr algn="l">
              <a:lnSpc>
                <a:spcPts val="4200"/>
              </a:lnSpc>
              <a:spcBef>
                <a:spcPct val="0"/>
              </a:spcBef>
            </a:pPr>
            <a:r>
              <a:rPr lang="en-US" sz="3500" spc="210">
                <a:solidFill>
                  <a:srgbClr val="FFFFFF"/>
                </a:solidFill>
                <a:latin typeface="Carelia"/>
                <a:ea typeface="Carelia"/>
                <a:cs typeface="Carelia"/>
                <a:sym typeface="Carelia"/>
              </a:rPr>
              <a:t>Консалтинг в сфере инжиниринга</a:t>
            </a:r>
          </a:p>
        </p:txBody>
      </p:sp>
      <p:sp>
        <p:nvSpPr>
          <p:cNvPr id="14" name="TextBox 14"/>
          <p:cNvSpPr txBox="1"/>
          <p:nvPr/>
        </p:nvSpPr>
        <p:spPr>
          <a:xfrm>
            <a:off x="1484604" y="4796397"/>
            <a:ext cx="8444880" cy="1292341"/>
          </a:xfrm>
          <a:prstGeom prst="rect">
            <a:avLst/>
          </a:prstGeom>
        </p:spPr>
        <p:txBody>
          <a:bodyPr lIns="0" tIns="0" rIns="0" bIns="0" rtlCol="0" anchor="t">
            <a:spAutoFit/>
          </a:bodyPr>
          <a:lstStyle/>
          <a:p>
            <a:pPr algn="just">
              <a:lnSpc>
                <a:spcPts val="3359"/>
              </a:lnSpc>
            </a:pPr>
            <a:r>
              <a:rPr lang="en-US" sz="2799" dirty="0">
                <a:solidFill>
                  <a:srgbClr val="F1DA3D"/>
                </a:solidFill>
                <a:latin typeface="Museo Sans Cyrl 1"/>
                <a:ea typeface="Museo Sans Cyrl 1"/>
                <a:cs typeface="Museo Sans Cyrl 1"/>
                <a:sym typeface="Museo Sans Cyrl 1"/>
              </a:rPr>
              <a:t>15+</a:t>
            </a:r>
            <a:r>
              <a:rPr lang="en-US" sz="2799" dirty="0">
                <a:solidFill>
                  <a:srgbClr val="FFFFFF"/>
                </a:solidFill>
                <a:latin typeface="Museo Sans Cyrl 1"/>
                <a:ea typeface="Museo Sans Cyrl 1"/>
                <a:cs typeface="Museo Sans Cyrl 1"/>
                <a:sym typeface="Museo Sans Cyrl 1"/>
              </a:rPr>
              <a:t> </a:t>
            </a:r>
            <a:r>
              <a:rPr lang="en-US" sz="2799" dirty="0" err="1">
                <a:solidFill>
                  <a:srgbClr val="FFFFFF"/>
                </a:solidFill>
                <a:latin typeface="Museo Sans Cyrl 1"/>
                <a:ea typeface="Museo Sans Cyrl 1"/>
                <a:cs typeface="Museo Sans Cyrl 1"/>
                <a:sym typeface="Museo Sans Cyrl 1"/>
              </a:rPr>
              <a:t>лет</a:t>
            </a:r>
            <a:r>
              <a:rPr lang="en-US" sz="2799" dirty="0">
                <a:solidFill>
                  <a:srgbClr val="FFFFFF"/>
                </a:solidFill>
                <a:latin typeface="Museo Sans Cyrl 1"/>
                <a:ea typeface="Museo Sans Cyrl 1"/>
                <a:cs typeface="Museo Sans Cyrl 1"/>
                <a:sym typeface="Museo Sans Cyrl 1"/>
              </a:rPr>
              <a:t> в </a:t>
            </a:r>
            <a:r>
              <a:rPr lang="en-US" sz="2799" dirty="0" err="1">
                <a:solidFill>
                  <a:srgbClr val="FFFFFF"/>
                </a:solidFill>
                <a:latin typeface="Museo Sans Cyrl 1"/>
                <a:ea typeface="Museo Sans Cyrl 1"/>
                <a:cs typeface="Museo Sans Cyrl 1"/>
                <a:sym typeface="Museo Sans Cyrl 1"/>
              </a:rPr>
              <a:t>машиностроении</a:t>
            </a:r>
            <a:endParaRPr lang="en-US" sz="2799" dirty="0">
              <a:solidFill>
                <a:srgbClr val="FFFFFF"/>
              </a:solidFill>
              <a:latin typeface="Museo Sans Cyrl 1"/>
              <a:ea typeface="Museo Sans Cyrl 1"/>
              <a:cs typeface="Museo Sans Cyrl 1"/>
              <a:sym typeface="Museo Sans Cyrl 1"/>
            </a:endParaRPr>
          </a:p>
          <a:p>
            <a:pPr algn="just">
              <a:lnSpc>
                <a:spcPts val="3359"/>
              </a:lnSpc>
            </a:pPr>
            <a:r>
              <a:rPr lang="en-US" sz="2799" dirty="0">
                <a:solidFill>
                  <a:srgbClr val="F1DA3D"/>
                </a:solidFill>
                <a:latin typeface="Museo Sans Cyrl 1"/>
                <a:ea typeface="Museo Sans Cyrl 1"/>
                <a:cs typeface="Museo Sans Cyrl 1"/>
                <a:sym typeface="Museo Sans Cyrl 1"/>
              </a:rPr>
              <a:t>500+</a:t>
            </a:r>
            <a:r>
              <a:rPr lang="en-US" sz="2799" dirty="0">
                <a:solidFill>
                  <a:srgbClr val="FFFFFF"/>
                </a:solidFill>
                <a:latin typeface="Museo Sans Cyrl 1"/>
                <a:ea typeface="Museo Sans Cyrl 1"/>
                <a:cs typeface="Museo Sans Cyrl 1"/>
                <a:sym typeface="Museo Sans Cyrl 1"/>
              </a:rPr>
              <a:t> </a:t>
            </a:r>
            <a:r>
              <a:rPr lang="en-US" sz="2799" dirty="0" err="1">
                <a:solidFill>
                  <a:srgbClr val="FFFFFF"/>
                </a:solidFill>
                <a:latin typeface="Museo Sans Cyrl 1"/>
                <a:ea typeface="Museo Sans Cyrl 1"/>
                <a:cs typeface="Museo Sans Cyrl 1"/>
                <a:sym typeface="Museo Sans Cyrl 1"/>
              </a:rPr>
              <a:t>проектов</a:t>
            </a:r>
            <a:r>
              <a:rPr lang="en-US" sz="2799" dirty="0">
                <a:solidFill>
                  <a:srgbClr val="FFFFFF"/>
                </a:solidFill>
                <a:latin typeface="Museo Sans Cyrl 1"/>
                <a:ea typeface="Museo Sans Cyrl 1"/>
                <a:cs typeface="Museo Sans Cyrl 1"/>
                <a:sym typeface="Museo Sans Cyrl 1"/>
              </a:rPr>
              <a:t> </a:t>
            </a:r>
            <a:r>
              <a:rPr lang="en-US" sz="2799" dirty="0" err="1">
                <a:solidFill>
                  <a:srgbClr val="FFFFFF"/>
                </a:solidFill>
                <a:latin typeface="Museo Sans Cyrl 1"/>
                <a:ea typeface="Museo Sans Cyrl 1"/>
                <a:cs typeface="Museo Sans Cyrl 1"/>
                <a:sym typeface="Museo Sans Cyrl 1"/>
              </a:rPr>
              <a:t>для</a:t>
            </a:r>
            <a:r>
              <a:rPr lang="en-US" sz="2799" dirty="0">
                <a:solidFill>
                  <a:srgbClr val="FFFFFF"/>
                </a:solidFill>
                <a:latin typeface="Museo Sans Cyrl 1"/>
                <a:ea typeface="Museo Sans Cyrl 1"/>
                <a:cs typeface="Museo Sans Cyrl 1"/>
                <a:sym typeface="Museo Sans Cyrl 1"/>
              </a:rPr>
              <a:t> </a:t>
            </a:r>
            <a:r>
              <a:rPr lang="en-US" sz="2799" dirty="0" err="1">
                <a:solidFill>
                  <a:srgbClr val="FFFFFF"/>
                </a:solidFill>
                <a:latin typeface="Museo Sans Cyrl 1"/>
                <a:ea typeface="Museo Sans Cyrl 1"/>
                <a:cs typeface="Museo Sans Cyrl 1"/>
                <a:sym typeface="Museo Sans Cyrl 1"/>
              </a:rPr>
              <a:t>производственных</a:t>
            </a:r>
            <a:r>
              <a:rPr lang="en-US" sz="2799" dirty="0">
                <a:solidFill>
                  <a:srgbClr val="FFFFFF"/>
                </a:solidFill>
                <a:latin typeface="Museo Sans Cyrl 1"/>
                <a:ea typeface="Museo Sans Cyrl 1"/>
                <a:cs typeface="Museo Sans Cyrl 1"/>
                <a:sym typeface="Museo Sans Cyrl 1"/>
              </a:rPr>
              <a:t> </a:t>
            </a:r>
            <a:r>
              <a:rPr lang="en-US" sz="2799" dirty="0" err="1">
                <a:solidFill>
                  <a:srgbClr val="FFFFFF"/>
                </a:solidFill>
                <a:latin typeface="Museo Sans Cyrl 1"/>
                <a:ea typeface="Museo Sans Cyrl 1"/>
                <a:cs typeface="Museo Sans Cyrl 1"/>
                <a:sym typeface="Museo Sans Cyrl 1"/>
              </a:rPr>
              <a:t>компаний</a:t>
            </a:r>
            <a:r>
              <a:rPr lang="en-US" sz="2799" dirty="0">
                <a:solidFill>
                  <a:srgbClr val="FFFFFF"/>
                </a:solidFill>
                <a:latin typeface="Museo Sans Cyrl 1"/>
                <a:ea typeface="Museo Sans Cyrl 1"/>
                <a:cs typeface="Museo Sans Cyrl 1"/>
                <a:sym typeface="Museo Sans Cyrl 1"/>
              </a:rPr>
              <a:t> </a:t>
            </a:r>
          </a:p>
          <a:p>
            <a:pPr algn="just">
              <a:lnSpc>
                <a:spcPts val="3359"/>
              </a:lnSpc>
              <a:spcBef>
                <a:spcPct val="0"/>
              </a:spcBef>
            </a:pPr>
            <a:r>
              <a:rPr lang="ru-RU" sz="2799" dirty="0">
                <a:solidFill>
                  <a:srgbClr val="F1DA3D"/>
                </a:solidFill>
                <a:latin typeface="Museo Sans Cyrl 1"/>
                <a:ea typeface="Museo Sans Cyrl 1"/>
                <a:cs typeface="Museo Sans Cyrl 1"/>
                <a:sym typeface="Museo Sans Cyrl 1"/>
              </a:rPr>
              <a:t>1</a:t>
            </a:r>
            <a:r>
              <a:rPr lang="en-US" sz="2799" dirty="0">
                <a:solidFill>
                  <a:srgbClr val="F1DA3D"/>
                </a:solidFill>
                <a:latin typeface="Museo Sans Cyrl 1"/>
                <a:ea typeface="Museo Sans Cyrl 1"/>
                <a:cs typeface="Museo Sans Cyrl 1"/>
                <a:sym typeface="Museo Sans Cyrl 1"/>
              </a:rPr>
              <a:t>50+</a:t>
            </a:r>
            <a:r>
              <a:rPr lang="en-US" sz="2799" dirty="0">
                <a:solidFill>
                  <a:srgbClr val="FFFFFF"/>
                </a:solidFill>
                <a:latin typeface="Museo Sans Cyrl 1"/>
                <a:ea typeface="Museo Sans Cyrl 1"/>
                <a:cs typeface="Museo Sans Cyrl 1"/>
                <a:sym typeface="Museo Sans Cyrl 1"/>
              </a:rPr>
              <a:t> </a:t>
            </a:r>
            <a:r>
              <a:rPr lang="en-US" sz="2799" dirty="0" err="1">
                <a:solidFill>
                  <a:srgbClr val="FFFFFF"/>
                </a:solidFill>
                <a:latin typeface="Museo Sans Cyrl 1"/>
                <a:ea typeface="Museo Sans Cyrl 1"/>
                <a:cs typeface="Museo Sans Cyrl 1"/>
                <a:sym typeface="Museo Sans Cyrl 1"/>
              </a:rPr>
              <a:t>клиентов</a:t>
            </a:r>
            <a:r>
              <a:rPr lang="en-US" sz="2799" dirty="0">
                <a:solidFill>
                  <a:srgbClr val="FFFFFF"/>
                </a:solidFill>
                <a:latin typeface="Museo Sans Cyrl 1"/>
                <a:ea typeface="Museo Sans Cyrl 1"/>
                <a:cs typeface="Museo Sans Cyrl 1"/>
                <a:sym typeface="Museo Sans Cyrl 1"/>
              </a:rPr>
              <a:t> в </a:t>
            </a:r>
            <a:r>
              <a:rPr lang="en-US" sz="2799" dirty="0" err="1">
                <a:solidFill>
                  <a:srgbClr val="FFFFFF"/>
                </a:solidFill>
                <a:latin typeface="Museo Sans Cyrl 1"/>
                <a:ea typeface="Museo Sans Cyrl 1"/>
                <a:cs typeface="Museo Sans Cyrl 1"/>
                <a:sym typeface="Museo Sans Cyrl 1"/>
              </a:rPr>
              <a:t>промышленной</a:t>
            </a:r>
            <a:r>
              <a:rPr lang="en-US" sz="2799" dirty="0">
                <a:solidFill>
                  <a:srgbClr val="FFFFFF"/>
                </a:solidFill>
                <a:latin typeface="Museo Sans Cyrl 1"/>
                <a:ea typeface="Museo Sans Cyrl 1"/>
                <a:cs typeface="Museo Sans Cyrl 1"/>
                <a:sym typeface="Museo Sans Cyrl 1"/>
              </a:rPr>
              <a:t> </a:t>
            </a:r>
            <a:r>
              <a:rPr lang="en-US" sz="2799" dirty="0" err="1">
                <a:solidFill>
                  <a:srgbClr val="FFFFFF"/>
                </a:solidFill>
                <a:latin typeface="Museo Sans Cyrl 1"/>
                <a:ea typeface="Museo Sans Cyrl 1"/>
                <a:cs typeface="Museo Sans Cyrl 1"/>
                <a:sym typeface="Museo Sans Cyrl 1"/>
              </a:rPr>
              <a:t>сфере</a:t>
            </a:r>
            <a:endParaRPr lang="en-US" sz="2799" dirty="0">
              <a:solidFill>
                <a:srgbClr val="FFFFFF"/>
              </a:solidFill>
              <a:latin typeface="Museo Sans Cyrl 1"/>
              <a:ea typeface="Museo Sans Cyrl 1"/>
              <a:cs typeface="Museo Sans Cyrl 1"/>
              <a:sym typeface="Museo Sans Cyrl 1"/>
            </a:endParaRPr>
          </a:p>
        </p:txBody>
      </p:sp>
      <p:sp>
        <p:nvSpPr>
          <p:cNvPr id="15" name="TextBox 15"/>
          <p:cNvSpPr txBox="1"/>
          <p:nvPr/>
        </p:nvSpPr>
        <p:spPr>
          <a:xfrm>
            <a:off x="1323239" y="9036313"/>
            <a:ext cx="3020161" cy="368691"/>
          </a:xfrm>
          <a:prstGeom prst="rect">
            <a:avLst/>
          </a:prstGeom>
        </p:spPr>
        <p:txBody>
          <a:bodyPr wrap="square" lIns="0" tIns="0" rIns="0" bIns="0" rtlCol="0" anchor="t">
            <a:spAutoFit/>
          </a:bodyPr>
          <a:lstStyle/>
          <a:p>
            <a:pPr algn="ctr">
              <a:lnSpc>
                <a:spcPts val="2999"/>
              </a:lnSpc>
              <a:spcBef>
                <a:spcPct val="0"/>
              </a:spcBef>
            </a:pPr>
            <a:r>
              <a:rPr lang="en-US" sz="2499" dirty="0" err="1">
                <a:solidFill>
                  <a:srgbClr val="FFFFFF"/>
                </a:solidFill>
                <a:latin typeface="Roboto"/>
                <a:ea typeface="Roboto"/>
                <a:cs typeface="Roboto"/>
                <a:sym typeface="Roboto"/>
              </a:rPr>
              <a:t>pavelsamuta.com</a:t>
            </a:r>
            <a:endParaRPr lang="en-US" sz="2499" dirty="0">
              <a:solidFill>
                <a:srgbClr val="FFFFFF"/>
              </a:solidFill>
              <a:latin typeface="Roboto"/>
              <a:ea typeface="Roboto"/>
              <a:cs typeface="Roboto"/>
              <a:sym typeface="Roboto"/>
            </a:endParaRPr>
          </a:p>
        </p:txBody>
      </p:sp>
      <p:sp>
        <p:nvSpPr>
          <p:cNvPr id="16" name="TextBox 16"/>
          <p:cNvSpPr txBox="1"/>
          <p:nvPr/>
        </p:nvSpPr>
        <p:spPr>
          <a:xfrm>
            <a:off x="-726267" y="427759"/>
            <a:ext cx="19743215" cy="424645"/>
          </a:xfrm>
          <a:prstGeom prst="rect">
            <a:avLst/>
          </a:prstGeom>
        </p:spPr>
        <p:txBody>
          <a:bodyPr lIns="0" tIns="0" rIns="0" bIns="0" rtlCol="0" anchor="t">
            <a:spAutoFit/>
          </a:bodyPr>
          <a:lstStyle/>
          <a:p>
            <a:pPr algn="ctr">
              <a:lnSpc>
                <a:spcPts val="3411"/>
              </a:lnSpc>
            </a:pPr>
            <a:r>
              <a:rPr lang="en-US" sz="2436" i="1">
                <a:solidFill>
                  <a:srgbClr val="FFFFFF"/>
                </a:solidFill>
                <a:latin typeface="Museo Sans Cyrl 2"/>
                <a:ea typeface="Museo Sans Cyrl 2"/>
                <a:cs typeface="Museo Sans Cyrl 2"/>
                <a:sym typeface="Museo Sans Cyrl 2"/>
              </a:rPr>
              <a:t>проектирование изделий  |  техническое сопровождение  |  консалтинг и технический аудит  |  инвестиции в производство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3748094"/>
            <a:ext cx="18412468" cy="402490"/>
            <a:chOff x="0" y="0"/>
            <a:chExt cx="14548123" cy="318017"/>
          </a:xfrm>
        </p:grpSpPr>
        <p:sp>
          <p:nvSpPr>
            <p:cNvPr id="3" name="Freeform 3"/>
            <p:cNvSpPr/>
            <p:nvPr/>
          </p:nvSpPr>
          <p:spPr>
            <a:xfrm>
              <a:off x="0" y="0"/>
              <a:ext cx="14548123" cy="318017"/>
            </a:xfrm>
            <a:custGeom>
              <a:avLst/>
              <a:gdLst/>
              <a:ahLst/>
              <a:cxnLst/>
              <a:rect l="l" t="t" r="r" b="b"/>
              <a:pathLst>
                <a:path w="14548123" h="318017">
                  <a:moveTo>
                    <a:pt x="0" y="0"/>
                  </a:moveTo>
                  <a:lnTo>
                    <a:pt x="14548123" y="0"/>
                  </a:lnTo>
                  <a:lnTo>
                    <a:pt x="14548123" y="318017"/>
                  </a:lnTo>
                  <a:lnTo>
                    <a:pt x="0" y="318017"/>
                  </a:lnTo>
                  <a:close/>
                </a:path>
              </a:pathLst>
            </a:custGeom>
            <a:solidFill>
              <a:srgbClr val="F1DA3D"/>
            </a:solidFill>
          </p:spPr>
        </p:sp>
        <p:sp>
          <p:nvSpPr>
            <p:cNvPr id="4" name="TextBox 4"/>
            <p:cNvSpPr txBox="1"/>
            <p:nvPr/>
          </p:nvSpPr>
          <p:spPr>
            <a:xfrm>
              <a:off x="0" y="-19050"/>
              <a:ext cx="14548123" cy="337067"/>
            </a:xfrm>
            <a:prstGeom prst="rect">
              <a:avLst/>
            </a:prstGeom>
          </p:spPr>
          <p:txBody>
            <a:bodyPr lIns="50800" tIns="50800" rIns="50800" bIns="50800" rtlCol="0" anchor="ctr"/>
            <a:lstStyle/>
            <a:p>
              <a:pPr algn="ctr">
                <a:lnSpc>
                  <a:spcPts val="2400"/>
                </a:lnSpc>
              </a:pPr>
              <a:endParaRPr/>
            </a:p>
          </p:txBody>
        </p:sp>
      </p:grpSp>
      <p:grpSp>
        <p:nvGrpSpPr>
          <p:cNvPr id="5" name="Group 5"/>
          <p:cNvGrpSpPr/>
          <p:nvPr/>
        </p:nvGrpSpPr>
        <p:grpSpPr>
          <a:xfrm>
            <a:off x="0" y="-268734"/>
            <a:ext cx="18288000" cy="4218074"/>
            <a:chOff x="0" y="0"/>
            <a:chExt cx="24384000" cy="5624098"/>
          </a:xfrm>
        </p:grpSpPr>
        <p:pic>
          <p:nvPicPr>
            <p:cNvPr id="6" name="Picture 6"/>
            <p:cNvPicPr>
              <a:picLocks noChangeAspect="1"/>
            </p:cNvPicPr>
            <p:nvPr/>
          </p:nvPicPr>
          <p:blipFill>
            <a:blip r:embed="rId2"/>
            <a:srcRect t="52390" b="12990"/>
            <a:stretch>
              <a:fillRect/>
            </a:stretch>
          </p:blipFill>
          <p:spPr>
            <a:xfrm>
              <a:off x="0" y="0"/>
              <a:ext cx="24384000" cy="5624098"/>
            </a:xfrm>
            <a:prstGeom prst="rect">
              <a:avLst/>
            </a:prstGeom>
          </p:spPr>
        </p:pic>
      </p:grpSp>
      <p:grpSp>
        <p:nvGrpSpPr>
          <p:cNvPr id="7" name="Group 7"/>
          <p:cNvGrpSpPr/>
          <p:nvPr/>
        </p:nvGrpSpPr>
        <p:grpSpPr>
          <a:xfrm>
            <a:off x="0" y="0"/>
            <a:ext cx="1028700" cy="1028700"/>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sp>
        <p:nvSpPr>
          <p:cNvPr id="10" name="Freeform 10"/>
          <p:cNvSpPr/>
          <p:nvPr/>
        </p:nvSpPr>
        <p:spPr>
          <a:xfrm>
            <a:off x="0" y="4150585"/>
            <a:ext cx="18288000" cy="6136415"/>
          </a:xfrm>
          <a:custGeom>
            <a:avLst/>
            <a:gdLst/>
            <a:ahLst/>
            <a:cxnLst/>
            <a:rect l="l" t="t" r="r" b="b"/>
            <a:pathLst>
              <a:path w="18288000" h="6136415">
                <a:moveTo>
                  <a:pt x="0" y="0"/>
                </a:moveTo>
                <a:lnTo>
                  <a:pt x="18288000" y="0"/>
                </a:lnTo>
                <a:lnTo>
                  <a:pt x="18288000" y="6136415"/>
                </a:lnTo>
                <a:lnTo>
                  <a:pt x="0" y="6136415"/>
                </a:lnTo>
                <a:lnTo>
                  <a:pt x="0" y="0"/>
                </a:lnTo>
                <a:close/>
              </a:path>
            </a:pathLst>
          </a:custGeom>
          <a:blipFill>
            <a:blip r:embed="rId3">
              <a:alphaModFix amt="30000"/>
            </a:blip>
            <a:stretch>
              <a:fillRect l="-31734" t="-94238" b="-26599"/>
            </a:stretch>
          </a:blipFill>
        </p:spPr>
      </p:sp>
      <p:sp>
        <p:nvSpPr>
          <p:cNvPr id="11" name="Freeform 11"/>
          <p:cNvSpPr/>
          <p:nvPr/>
        </p:nvSpPr>
        <p:spPr>
          <a:xfrm>
            <a:off x="10952431" y="4425129"/>
            <a:ext cx="7460036" cy="2753154"/>
          </a:xfrm>
          <a:custGeom>
            <a:avLst/>
            <a:gdLst/>
            <a:ahLst/>
            <a:cxnLst/>
            <a:rect l="l" t="t" r="r" b="b"/>
            <a:pathLst>
              <a:path w="7460036" h="2753154">
                <a:moveTo>
                  <a:pt x="0" y="0"/>
                </a:moveTo>
                <a:lnTo>
                  <a:pt x="7460037" y="0"/>
                </a:lnTo>
                <a:lnTo>
                  <a:pt x="7460037" y="2753154"/>
                </a:lnTo>
                <a:lnTo>
                  <a:pt x="0" y="2753154"/>
                </a:lnTo>
                <a:lnTo>
                  <a:pt x="0" y="0"/>
                </a:lnTo>
                <a:close/>
              </a:path>
            </a:pathLst>
          </a:custGeom>
          <a:blipFill>
            <a:blip r:embed="rId4"/>
            <a:stretch>
              <a:fillRect l="-4326"/>
            </a:stretch>
          </a:blipFill>
          <a:ln w="31750">
            <a:solidFill>
              <a:srgbClr val="F1DA3D"/>
            </a:solidFill>
          </a:ln>
        </p:spPr>
      </p:sp>
      <p:sp>
        <p:nvSpPr>
          <p:cNvPr id="12" name="TextBox 12"/>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08</a:t>
            </a:r>
          </a:p>
        </p:txBody>
      </p:sp>
      <p:sp>
        <p:nvSpPr>
          <p:cNvPr id="13" name="TextBox 13"/>
          <p:cNvSpPr txBox="1"/>
          <p:nvPr/>
        </p:nvSpPr>
        <p:spPr>
          <a:xfrm>
            <a:off x="839809" y="4415604"/>
            <a:ext cx="9412919" cy="5191125"/>
          </a:xfrm>
          <a:prstGeom prst="rect">
            <a:avLst/>
          </a:prstGeom>
        </p:spPr>
        <p:txBody>
          <a:bodyPr lIns="0" tIns="0" rIns="0" bIns="0" rtlCol="0" anchor="t">
            <a:spAutoFit/>
          </a:bodyPr>
          <a:lstStyle/>
          <a:p>
            <a:pPr algn="l">
              <a:lnSpc>
                <a:spcPts val="2400"/>
              </a:lnSpc>
              <a:spcBef>
                <a:spcPct val="0"/>
              </a:spcBef>
            </a:pPr>
            <a:r>
              <a:rPr lang="en-US" sz="2000" u="none" strike="noStrike">
                <a:solidFill>
                  <a:srgbClr val="0F1724"/>
                </a:solidFill>
                <a:latin typeface="Museo Sans Cyrl 1"/>
                <a:ea typeface="Museo Sans Cyrl 1"/>
                <a:cs typeface="Museo Sans Cyrl 1"/>
                <a:sym typeface="Museo Sans Cyrl 1"/>
              </a:rPr>
              <a:t>В рамках проекта были выполнены следующие работы:</a:t>
            </a:r>
          </a:p>
          <a:p>
            <a:pPr marL="0" lvl="1" indent="0" algn="l">
              <a:lnSpc>
                <a:spcPts val="2400"/>
              </a:lnSpc>
              <a:spcBef>
                <a:spcPct val="0"/>
              </a:spcBef>
            </a:pPr>
            <a:endParaRPr lang="en-US" sz="2000" u="none" strike="noStrike">
              <a:solidFill>
                <a:srgbClr val="0F1724"/>
              </a:solidFill>
              <a:latin typeface="Museo Sans Cyrl 1"/>
              <a:ea typeface="Museo Sans Cyrl 1"/>
              <a:cs typeface="Museo Sans Cyrl 1"/>
              <a:sym typeface="Museo Sans Cyrl 1"/>
            </a:endParaRPr>
          </a:p>
          <a:p>
            <a:pPr marL="431801" lvl="1" indent="-215900" algn="l">
              <a:lnSpc>
                <a:spcPts val="2400"/>
              </a:lnSpc>
              <a:buFont typeface="Arial"/>
              <a:buChar char="•"/>
            </a:pPr>
            <a:r>
              <a:rPr lang="en-US" sz="2000" u="none" strike="noStrike">
                <a:solidFill>
                  <a:srgbClr val="0F1724"/>
                </a:solidFill>
                <a:latin typeface="Museo Sans Cyrl 2"/>
                <a:ea typeface="Museo Sans Cyrl 2"/>
                <a:cs typeface="Museo Sans Cyrl 2"/>
                <a:sym typeface="Museo Sans Cyrl 2"/>
              </a:rPr>
              <a:t>Разработка технического задания на операторский кран, учитывающего требования заказчика и особенности съемочной площадки.</a:t>
            </a:r>
          </a:p>
          <a:p>
            <a:pPr marL="431801" lvl="1" indent="-215900" algn="l">
              <a:lnSpc>
                <a:spcPts val="2400"/>
              </a:lnSpc>
              <a:buFont typeface="Arial"/>
              <a:buChar char="•"/>
            </a:pPr>
            <a:r>
              <a:rPr lang="en-US" sz="2000" u="none" strike="noStrike">
                <a:solidFill>
                  <a:srgbClr val="0F1724"/>
                </a:solidFill>
                <a:latin typeface="Museo Sans Cyrl 2"/>
                <a:ea typeface="Museo Sans Cyrl 2"/>
                <a:cs typeface="Museo Sans Cyrl 2"/>
                <a:sym typeface="Museo Sans Cyrl 2"/>
              </a:rPr>
              <a:t>Разработка концепции конструкции крана, включающей в себя секции разной длины, механизмы поворота и подъема стрелы, а также систему уравновешивания грузов управления краном.</a:t>
            </a:r>
          </a:p>
          <a:p>
            <a:pPr marL="431801" lvl="1" indent="-215900" algn="l">
              <a:lnSpc>
                <a:spcPts val="2400"/>
              </a:lnSpc>
              <a:buFont typeface="Arial"/>
              <a:buChar char="•"/>
            </a:pPr>
            <a:r>
              <a:rPr lang="en-US" sz="2000" u="none" strike="noStrike">
                <a:solidFill>
                  <a:srgbClr val="0F1724"/>
                </a:solidFill>
                <a:latin typeface="Museo Sans Cyrl 2"/>
                <a:ea typeface="Museo Sans Cyrl 2"/>
                <a:cs typeface="Museo Sans Cyrl 2"/>
                <a:sym typeface="Museo Sans Cyrl 2"/>
              </a:rPr>
              <a:t>Расчет прочности и жесткости конструкции крана, а также определение грузоподъемности.</a:t>
            </a:r>
          </a:p>
          <a:p>
            <a:pPr marL="431801" lvl="1" indent="-215900" algn="l">
              <a:lnSpc>
                <a:spcPts val="2400"/>
              </a:lnSpc>
              <a:spcBef>
                <a:spcPct val="0"/>
              </a:spcBef>
              <a:buFont typeface="Arial"/>
              <a:buChar char="•"/>
            </a:pPr>
            <a:r>
              <a:rPr lang="en-US" sz="2000" u="none" strike="noStrike">
                <a:solidFill>
                  <a:srgbClr val="0F1724"/>
                </a:solidFill>
                <a:latin typeface="Museo Sans Cyrl 2"/>
                <a:ea typeface="Museo Sans Cyrl 2"/>
                <a:cs typeface="Museo Sans Cyrl 2"/>
                <a:sym typeface="Museo Sans Cyrl 2"/>
              </a:rPr>
              <a:t>Разработка чертежей и спецификаций на все узлы и детали крана  в САПР.</a:t>
            </a:r>
          </a:p>
          <a:p>
            <a:pPr marL="431801" lvl="1" indent="-215900" algn="l">
              <a:lnSpc>
                <a:spcPts val="2400"/>
              </a:lnSpc>
              <a:buFont typeface="Arial"/>
              <a:buChar char="•"/>
            </a:pPr>
            <a:r>
              <a:rPr lang="en-US" sz="2000" u="none" strike="noStrike">
                <a:solidFill>
                  <a:srgbClr val="0F1724"/>
                </a:solidFill>
                <a:latin typeface="Museo Sans Cyrl 2"/>
                <a:ea typeface="Museo Sans Cyrl 2"/>
                <a:cs typeface="Museo Sans Cyrl 2"/>
                <a:sym typeface="Museo Sans Cyrl 2"/>
              </a:rPr>
              <a:t>Подбор комплектующих и материалов для изготовления крана. Изготовление металлических деталей по чертежам.</a:t>
            </a:r>
          </a:p>
          <a:p>
            <a:pPr marL="431801" lvl="1" indent="-215900" algn="l">
              <a:lnSpc>
                <a:spcPts val="2400"/>
              </a:lnSpc>
              <a:buFont typeface="Arial"/>
              <a:buChar char="•"/>
            </a:pPr>
            <a:r>
              <a:rPr lang="en-US" sz="2000" u="none" strike="noStrike">
                <a:solidFill>
                  <a:srgbClr val="0F1724"/>
                </a:solidFill>
                <a:latin typeface="Museo Sans Cyrl 2"/>
                <a:ea typeface="Museo Sans Cyrl 2"/>
                <a:cs typeface="Museo Sans Cyrl 2"/>
                <a:sym typeface="Museo Sans Cyrl 2"/>
              </a:rPr>
              <a:t>Сборка и испытание крана под нагрузкой на съемочной площадке, подписание акта приемки.</a:t>
            </a:r>
          </a:p>
          <a:p>
            <a:pPr marL="431801" lvl="1" indent="-215900" algn="l">
              <a:lnSpc>
                <a:spcPts val="2400"/>
              </a:lnSpc>
              <a:spcBef>
                <a:spcPct val="0"/>
              </a:spcBef>
              <a:buFont typeface="Arial"/>
              <a:buChar char="•"/>
            </a:pPr>
            <a:r>
              <a:rPr lang="en-US" sz="2000" u="none" strike="noStrike">
                <a:solidFill>
                  <a:srgbClr val="0F1724"/>
                </a:solidFill>
                <a:latin typeface="Museo Sans Cyrl 2"/>
                <a:ea typeface="Museo Sans Cyrl 2"/>
                <a:cs typeface="Museo Sans Cyrl 2"/>
                <a:sym typeface="Museo Sans Cyrl 2"/>
              </a:rPr>
              <a:t>Конструкция операторского крана включает в комплекте автоматическую панорамирующую голову, что обеспечивает точное и плавное движение камеры. </a:t>
            </a:r>
          </a:p>
        </p:txBody>
      </p:sp>
      <p:sp>
        <p:nvSpPr>
          <p:cNvPr id="14" name="TextBox 14"/>
          <p:cNvSpPr txBox="1"/>
          <p:nvPr/>
        </p:nvSpPr>
        <p:spPr>
          <a:xfrm>
            <a:off x="10952431" y="7768404"/>
            <a:ext cx="6605787" cy="1838325"/>
          </a:xfrm>
          <a:prstGeom prst="rect">
            <a:avLst/>
          </a:prstGeom>
        </p:spPr>
        <p:txBody>
          <a:bodyPr lIns="0" tIns="0" rIns="0" bIns="0" rtlCol="0" anchor="t">
            <a:spAutoFit/>
          </a:bodyPr>
          <a:lstStyle/>
          <a:p>
            <a:pPr marL="0" lvl="1" indent="0" algn="l">
              <a:lnSpc>
                <a:spcPts val="2400"/>
              </a:lnSpc>
              <a:spcBef>
                <a:spcPct val="0"/>
              </a:spcBef>
            </a:pPr>
            <a:r>
              <a:rPr lang="en-US" sz="2000" u="none" strike="noStrike">
                <a:solidFill>
                  <a:srgbClr val="0F1724"/>
                </a:solidFill>
                <a:latin typeface="Museo Sans Cyrl 2"/>
                <a:ea typeface="Museo Sans Cyrl 2"/>
                <a:cs typeface="Museo Sans Cyrl 2"/>
                <a:sym typeface="Museo Sans Cyrl 2"/>
              </a:rPr>
              <a:t>Операторский кран управляется кранмейстером, который монтирует его на съемочной площадке, устанавливает киносъемочный аппарат или телевизионную камеру, и осуществляет движение стрелы крана в соответствии с замыслом оператора-постановщика.</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72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5" name="Group 5"/>
          <p:cNvGrpSpPr/>
          <p:nvPr/>
        </p:nvGrpSpPr>
        <p:grpSpPr>
          <a:xfrm>
            <a:off x="1028700" y="9517322"/>
            <a:ext cx="47625" cy="490488"/>
            <a:chOff x="0" y="0"/>
            <a:chExt cx="18636" cy="191928"/>
          </a:xfrm>
        </p:grpSpPr>
        <p:sp>
          <p:nvSpPr>
            <p:cNvPr id="6" name="Freeform 6"/>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7" name="TextBox 7"/>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32013" y="395321"/>
            <a:ext cx="47625" cy="490488"/>
            <a:chOff x="0" y="0"/>
            <a:chExt cx="18636" cy="191928"/>
          </a:xfrm>
        </p:grpSpPr>
        <p:sp>
          <p:nvSpPr>
            <p:cNvPr id="9" name="Freeform 9"/>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0" name="TextBox 10"/>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5199737" y="4726320"/>
            <a:ext cx="4525277" cy="3198480"/>
          </a:xfrm>
          <a:custGeom>
            <a:avLst/>
            <a:gdLst/>
            <a:ahLst/>
            <a:cxnLst/>
            <a:rect l="l" t="t" r="r" b="b"/>
            <a:pathLst>
              <a:path w="4525277" h="3198480">
                <a:moveTo>
                  <a:pt x="0" y="0"/>
                </a:moveTo>
                <a:lnTo>
                  <a:pt x="4525277" y="0"/>
                </a:lnTo>
                <a:lnTo>
                  <a:pt x="4525277" y="3198480"/>
                </a:lnTo>
                <a:lnTo>
                  <a:pt x="0" y="3198480"/>
                </a:lnTo>
                <a:lnTo>
                  <a:pt x="0" y="0"/>
                </a:lnTo>
                <a:close/>
              </a:path>
            </a:pathLst>
          </a:custGeom>
          <a:blipFill>
            <a:blip r:embed="rId2"/>
            <a:stretch>
              <a:fillRect r="-7411" b="-2051"/>
            </a:stretch>
          </a:blipFill>
          <a:ln w="28575">
            <a:solidFill>
              <a:srgbClr val="F1DA3D"/>
            </a:solidFill>
          </a:ln>
          <a:scene3d>
            <a:camera prst="perspectiveLeft"/>
            <a:lightRig rig="threePt" dir="t"/>
          </a:scene3d>
        </p:spPr>
      </p:sp>
      <p:sp>
        <p:nvSpPr>
          <p:cNvPr id="12" name="Freeform 12"/>
          <p:cNvSpPr/>
          <p:nvPr/>
        </p:nvSpPr>
        <p:spPr>
          <a:xfrm>
            <a:off x="514350" y="4726320"/>
            <a:ext cx="4543939" cy="3198480"/>
          </a:xfrm>
          <a:custGeom>
            <a:avLst/>
            <a:gdLst/>
            <a:ahLst/>
            <a:cxnLst/>
            <a:rect l="l" t="t" r="r" b="b"/>
            <a:pathLst>
              <a:path w="4543939" h="3198480">
                <a:moveTo>
                  <a:pt x="0" y="0"/>
                </a:moveTo>
                <a:lnTo>
                  <a:pt x="4543939" y="0"/>
                </a:lnTo>
                <a:lnTo>
                  <a:pt x="4543939" y="3198480"/>
                </a:lnTo>
                <a:lnTo>
                  <a:pt x="0" y="3198480"/>
                </a:lnTo>
                <a:lnTo>
                  <a:pt x="0" y="0"/>
                </a:lnTo>
                <a:close/>
              </a:path>
            </a:pathLst>
          </a:custGeom>
          <a:blipFill>
            <a:blip r:embed="rId3"/>
            <a:stretch>
              <a:fillRect t="-255" b="-255"/>
            </a:stretch>
          </a:blipFill>
          <a:ln w="28575">
            <a:solidFill>
              <a:srgbClr val="F1DA3D"/>
            </a:solidFill>
          </a:ln>
        </p:spPr>
      </p:sp>
      <p:sp>
        <p:nvSpPr>
          <p:cNvPr id="14" name="Freeform 14"/>
          <p:cNvSpPr/>
          <p:nvPr/>
        </p:nvSpPr>
        <p:spPr>
          <a:xfrm>
            <a:off x="514350" y="1383617"/>
            <a:ext cx="4543939" cy="3214837"/>
          </a:xfrm>
          <a:custGeom>
            <a:avLst/>
            <a:gdLst/>
            <a:ahLst/>
            <a:cxnLst/>
            <a:rect l="l" t="t" r="r" b="b"/>
            <a:pathLst>
              <a:path w="4543939" h="3214837">
                <a:moveTo>
                  <a:pt x="0" y="0"/>
                </a:moveTo>
                <a:lnTo>
                  <a:pt x="4543939" y="0"/>
                </a:lnTo>
                <a:lnTo>
                  <a:pt x="4543939" y="3214837"/>
                </a:lnTo>
                <a:lnTo>
                  <a:pt x="0" y="3214837"/>
                </a:lnTo>
                <a:lnTo>
                  <a:pt x="0" y="0"/>
                </a:lnTo>
                <a:close/>
              </a:path>
            </a:pathLst>
          </a:custGeom>
          <a:blipFill>
            <a:blip r:embed="rId4"/>
            <a:stretch>
              <a:fillRect/>
            </a:stretch>
          </a:blipFill>
          <a:ln w="28575">
            <a:solidFill>
              <a:srgbClr val="F1DA3D"/>
            </a:solidFill>
          </a:ln>
        </p:spPr>
      </p:sp>
      <p:sp>
        <p:nvSpPr>
          <p:cNvPr id="15" name="TextBox 15"/>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11</a:t>
            </a:r>
          </a:p>
        </p:txBody>
      </p:sp>
      <p:sp>
        <p:nvSpPr>
          <p:cNvPr id="16" name="TextBox 16"/>
          <p:cNvSpPr txBox="1"/>
          <p:nvPr/>
        </p:nvSpPr>
        <p:spPr>
          <a:xfrm>
            <a:off x="1231724" y="9657824"/>
            <a:ext cx="3968013" cy="230832"/>
          </a:xfrm>
          <a:prstGeom prst="rect">
            <a:avLst/>
          </a:prstGeom>
        </p:spPr>
        <p:txBody>
          <a:bodyPr lIns="0" tIns="0" rIns="0" bIns="0" rtlCol="0" anchor="t">
            <a:spAutoFit/>
          </a:bodyPr>
          <a:lstStyle/>
          <a:p>
            <a:pPr algn="l">
              <a:lnSpc>
                <a:spcPts val="1800"/>
              </a:lnSpc>
              <a:spcBef>
                <a:spcPct val="0"/>
              </a:spcBef>
            </a:pPr>
            <a:r>
              <a:rPr lang="en-US" sz="1500" dirty="0">
                <a:solidFill>
                  <a:srgbClr val="FFFFFF"/>
                </a:solidFill>
                <a:latin typeface="Roboto"/>
                <a:ea typeface="Roboto"/>
                <a:cs typeface="Roboto"/>
                <a:sym typeface="Roboto"/>
                <a:hlinkClick r:id="rId5"/>
              </a:rPr>
              <a:t>pavelsamuta.com</a:t>
            </a:r>
            <a:endParaRPr lang="en-US" sz="1500" dirty="0">
              <a:solidFill>
                <a:srgbClr val="FFFFFF"/>
              </a:solidFill>
              <a:latin typeface="Roboto"/>
              <a:ea typeface="Roboto"/>
              <a:cs typeface="Roboto"/>
              <a:sym typeface="Roboto"/>
            </a:endParaRPr>
          </a:p>
        </p:txBody>
      </p:sp>
      <p:grpSp>
        <p:nvGrpSpPr>
          <p:cNvPr id="17" name="Group 17"/>
          <p:cNvGrpSpPr/>
          <p:nvPr/>
        </p:nvGrpSpPr>
        <p:grpSpPr>
          <a:xfrm>
            <a:off x="0" y="8086725"/>
            <a:ext cx="10381089" cy="1346716"/>
            <a:chOff x="0" y="0"/>
            <a:chExt cx="2734114" cy="354691"/>
          </a:xfrm>
        </p:grpSpPr>
        <p:sp>
          <p:nvSpPr>
            <p:cNvPr id="18" name="Freeform 18"/>
            <p:cNvSpPr/>
            <p:nvPr/>
          </p:nvSpPr>
          <p:spPr>
            <a:xfrm>
              <a:off x="0" y="0"/>
              <a:ext cx="2734114" cy="354691"/>
            </a:xfrm>
            <a:custGeom>
              <a:avLst/>
              <a:gdLst/>
              <a:ahLst/>
              <a:cxnLst/>
              <a:rect l="l" t="t" r="r" b="b"/>
              <a:pathLst>
                <a:path w="2734114" h="354691">
                  <a:moveTo>
                    <a:pt x="2530914" y="0"/>
                  </a:moveTo>
                  <a:lnTo>
                    <a:pt x="0" y="0"/>
                  </a:lnTo>
                  <a:lnTo>
                    <a:pt x="0" y="354691"/>
                  </a:lnTo>
                  <a:lnTo>
                    <a:pt x="2530914" y="354691"/>
                  </a:lnTo>
                  <a:lnTo>
                    <a:pt x="2734114" y="177345"/>
                  </a:lnTo>
                  <a:lnTo>
                    <a:pt x="2530914" y="0"/>
                  </a:lnTo>
                  <a:close/>
                </a:path>
              </a:pathLst>
            </a:custGeom>
            <a:solidFill>
              <a:srgbClr val="8F8121">
                <a:alpha val="29804"/>
              </a:srgbClr>
            </a:solidFill>
          </p:spPr>
        </p:sp>
        <p:sp>
          <p:nvSpPr>
            <p:cNvPr id="19" name="TextBox 19"/>
            <p:cNvSpPr txBox="1"/>
            <p:nvPr/>
          </p:nvSpPr>
          <p:spPr>
            <a:xfrm>
              <a:off x="0" y="0"/>
              <a:ext cx="2619814" cy="354691"/>
            </a:xfrm>
            <a:prstGeom prst="rect">
              <a:avLst/>
            </a:prstGeom>
          </p:spPr>
          <p:txBody>
            <a:bodyPr lIns="50800" tIns="50800" rIns="50800" bIns="50800" rtlCol="0" anchor="ctr"/>
            <a:lstStyle/>
            <a:p>
              <a:pPr algn="ctr">
                <a:lnSpc>
                  <a:spcPts val="2999"/>
                </a:lnSpc>
              </a:pPr>
              <a:endParaRPr/>
            </a:p>
          </p:txBody>
        </p:sp>
      </p:grpSp>
      <p:sp>
        <p:nvSpPr>
          <p:cNvPr id="20" name="TextBox 20"/>
          <p:cNvSpPr txBox="1"/>
          <p:nvPr/>
        </p:nvSpPr>
        <p:spPr>
          <a:xfrm>
            <a:off x="396021" y="8090416"/>
            <a:ext cx="9324536" cy="1343025"/>
          </a:xfrm>
          <a:prstGeom prst="rect">
            <a:avLst/>
          </a:prstGeom>
        </p:spPr>
        <p:txBody>
          <a:bodyPr lIns="0" tIns="0" rIns="0" bIns="0" rtlCol="0" anchor="t">
            <a:spAutoFit/>
          </a:bodyPr>
          <a:lstStyle/>
          <a:p>
            <a:pPr marL="0" lvl="0" indent="0" algn="ctr">
              <a:lnSpc>
                <a:spcPts val="2640"/>
              </a:lnSpc>
              <a:spcBef>
                <a:spcPct val="0"/>
              </a:spcBef>
            </a:pPr>
            <a:r>
              <a:rPr lang="en-US" sz="2200">
                <a:solidFill>
                  <a:srgbClr val="FFFFFF"/>
                </a:solidFill>
                <a:latin typeface="Museo Sans Cyrl 3"/>
                <a:ea typeface="Museo Sans Cyrl 3"/>
                <a:cs typeface="Museo Sans Cyrl 3"/>
                <a:sym typeface="Museo Sans Cyrl 3"/>
              </a:rPr>
              <a:t>Р</a:t>
            </a:r>
            <a:r>
              <a:rPr lang="en-US" sz="2200" b="1" strike="noStrike">
                <a:solidFill>
                  <a:srgbClr val="FFFFFF"/>
                </a:solidFill>
                <a:latin typeface="Museo Sans Cyrl 3"/>
                <a:ea typeface="Museo Sans Cyrl 3"/>
                <a:cs typeface="Museo Sans Cyrl 3"/>
                <a:sym typeface="Museo Sans Cyrl 3"/>
              </a:rPr>
              <a:t>азработка конструкторской документации "Коробка переключения передач с электрогидравлическим управлением автомобилей БелАЗ" является системой управления трансмиссией грузовых автомобилей БелАЗ</a:t>
            </a:r>
          </a:p>
        </p:txBody>
      </p:sp>
      <p:sp>
        <p:nvSpPr>
          <p:cNvPr id="21" name="TextBox 21"/>
          <p:cNvSpPr txBox="1"/>
          <p:nvPr/>
        </p:nvSpPr>
        <p:spPr>
          <a:xfrm>
            <a:off x="10626408" y="1454134"/>
            <a:ext cx="6770561" cy="8543925"/>
          </a:xfrm>
          <a:prstGeom prst="rect">
            <a:avLst/>
          </a:prstGeom>
        </p:spPr>
        <p:txBody>
          <a:bodyPr lIns="0" tIns="0" rIns="0" bIns="0" rtlCol="0" anchor="t">
            <a:spAutoFit/>
          </a:bodyPr>
          <a:lstStyle/>
          <a:p>
            <a:pPr algn="l">
              <a:lnSpc>
                <a:spcPts val="2400"/>
              </a:lnSpc>
              <a:spcBef>
                <a:spcPct val="0"/>
              </a:spcBef>
            </a:pPr>
            <a:r>
              <a:rPr lang="en-US" sz="2000" dirty="0" err="1">
                <a:solidFill>
                  <a:srgbClr val="FFFFFF"/>
                </a:solidFill>
                <a:latin typeface="Museo Sans Cyrl 2"/>
                <a:ea typeface="Museo Sans Cyrl 2"/>
                <a:cs typeface="Museo Sans Cyrl 2"/>
                <a:sym typeface="Museo Sans Cyrl 2"/>
              </a:rPr>
              <a:t>Основной</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задачей</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проекта</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было</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создание</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эффективной</a:t>
            </a:r>
            <a:r>
              <a:rPr lang="en-US" sz="2000" dirty="0">
                <a:solidFill>
                  <a:srgbClr val="FFFFFF"/>
                </a:solidFill>
                <a:latin typeface="Museo Sans Cyrl 2"/>
                <a:ea typeface="Museo Sans Cyrl 2"/>
                <a:cs typeface="Museo Sans Cyrl 2"/>
                <a:sym typeface="Museo Sans Cyrl 2"/>
              </a:rPr>
              <a:t> и </a:t>
            </a:r>
            <a:r>
              <a:rPr lang="en-US" sz="2000" dirty="0" err="1">
                <a:solidFill>
                  <a:srgbClr val="FFFFFF"/>
                </a:solidFill>
                <a:latin typeface="Museo Sans Cyrl 2"/>
                <a:ea typeface="Museo Sans Cyrl 2"/>
                <a:cs typeface="Museo Sans Cyrl 2"/>
                <a:sym typeface="Museo Sans Cyrl 2"/>
              </a:rPr>
              <a:t>надежной</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системы</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переключения</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передач</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используемой</a:t>
            </a:r>
            <a:r>
              <a:rPr lang="en-US" sz="2000" dirty="0">
                <a:solidFill>
                  <a:srgbClr val="FFFFFF"/>
                </a:solidFill>
                <a:latin typeface="Museo Sans Cyrl 2"/>
                <a:ea typeface="Museo Sans Cyrl 2"/>
                <a:cs typeface="Museo Sans Cyrl 2"/>
                <a:sym typeface="Museo Sans Cyrl 2"/>
              </a:rPr>
              <a:t> в </a:t>
            </a:r>
            <a:r>
              <a:rPr lang="en-US" sz="2000" dirty="0" err="1">
                <a:solidFill>
                  <a:srgbClr val="FFFFFF"/>
                </a:solidFill>
                <a:latin typeface="Museo Sans Cyrl 2"/>
                <a:ea typeface="Museo Sans Cyrl 2"/>
                <a:cs typeface="Museo Sans Cyrl 2"/>
                <a:sym typeface="Museo Sans Cyrl 2"/>
              </a:rPr>
              <a:t>тяжелой</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горной</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промышленности</a:t>
            </a:r>
            <a:r>
              <a:rPr lang="en-US" sz="2000" dirty="0">
                <a:solidFill>
                  <a:srgbClr val="FFFFFF"/>
                </a:solidFill>
                <a:latin typeface="Museo Sans Cyrl 2"/>
                <a:ea typeface="Museo Sans Cyrl 2"/>
                <a:cs typeface="Museo Sans Cyrl 2"/>
                <a:sym typeface="Museo Sans Cyrl 2"/>
              </a:rPr>
              <a:t>.</a:t>
            </a:r>
          </a:p>
          <a:p>
            <a:pPr algn="l">
              <a:lnSpc>
                <a:spcPts val="2400"/>
              </a:lnSpc>
              <a:spcBef>
                <a:spcPct val="0"/>
              </a:spcBef>
            </a:pPr>
            <a:endParaRPr lang="en-US" sz="2000" dirty="0">
              <a:solidFill>
                <a:srgbClr val="FFFFFF"/>
              </a:solidFill>
              <a:latin typeface="Museo Sans Cyrl 2"/>
              <a:ea typeface="Museo Sans Cyrl 2"/>
              <a:cs typeface="Museo Sans Cyrl 2"/>
              <a:sym typeface="Museo Sans Cyrl 2"/>
            </a:endParaRPr>
          </a:p>
          <a:p>
            <a:pPr algn="l">
              <a:lnSpc>
                <a:spcPts val="2400"/>
              </a:lnSpc>
              <a:spcBef>
                <a:spcPct val="0"/>
              </a:spcBef>
            </a:pPr>
            <a:r>
              <a:rPr lang="en-US" sz="2000" dirty="0">
                <a:solidFill>
                  <a:srgbClr val="FFFFFF"/>
                </a:solidFill>
                <a:latin typeface="Museo Sans Cyrl 1"/>
                <a:ea typeface="Museo Sans Cyrl 1"/>
                <a:cs typeface="Museo Sans Cyrl 1"/>
                <a:sym typeface="Museo Sans Cyrl 1"/>
              </a:rPr>
              <a:t>В </a:t>
            </a:r>
            <a:r>
              <a:rPr lang="en-US" sz="2000" dirty="0" err="1">
                <a:solidFill>
                  <a:srgbClr val="FFFFFF"/>
                </a:solidFill>
                <a:latin typeface="Museo Sans Cyrl 1"/>
                <a:ea typeface="Museo Sans Cyrl 1"/>
                <a:cs typeface="Museo Sans Cyrl 1"/>
                <a:sym typeface="Museo Sans Cyrl 1"/>
              </a:rPr>
              <a:t>результате</a:t>
            </a:r>
            <a:r>
              <a:rPr lang="en-US" sz="2000" dirty="0">
                <a:solidFill>
                  <a:srgbClr val="FFFFFF"/>
                </a:solidFill>
                <a:latin typeface="Museo Sans Cyrl 1"/>
                <a:ea typeface="Museo Sans Cyrl 1"/>
                <a:cs typeface="Museo Sans Cyrl 1"/>
                <a:sym typeface="Museo Sans Cyrl 1"/>
              </a:rPr>
              <a:t> </a:t>
            </a:r>
            <a:r>
              <a:rPr lang="en-US" sz="2000" dirty="0" err="1">
                <a:solidFill>
                  <a:srgbClr val="FFFFFF"/>
                </a:solidFill>
                <a:latin typeface="Museo Sans Cyrl 1"/>
                <a:ea typeface="Museo Sans Cyrl 1"/>
                <a:cs typeface="Museo Sans Cyrl 1"/>
                <a:sym typeface="Museo Sans Cyrl 1"/>
              </a:rPr>
              <a:t>выполненного</a:t>
            </a:r>
            <a:r>
              <a:rPr lang="en-US" sz="2000" dirty="0">
                <a:solidFill>
                  <a:srgbClr val="FFFFFF"/>
                </a:solidFill>
                <a:latin typeface="Museo Sans Cyrl 1"/>
                <a:ea typeface="Museo Sans Cyrl 1"/>
                <a:cs typeface="Museo Sans Cyrl 1"/>
                <a:sym typeface="Museo Sans Cyrl 1"/>
              </a:rPr>
              <a:t> </a:t>
            </a:r>
            <a:r>
              <a:rPr lang="en-US" sz="2000" dirty="0" err="1">
                <a:solidFill>
                  <a:srgbClr val="FFFFFF"/>
                </a:solidFill>
                <a:latin typeface="Museo Sans Cyrl 1"/>
                <a:ea typeface="Museo Sans Cyrl 1"/>
                <a:cs typeface="Museo Sans Cyrl 1"/>
                <a:sym typeface="Museo Sans Cyrl 1"/>
              </a:rPr>
              <a:t>проекта</a:t>
            </a:r>
            <a:r>
              <a:rPr lang="en-US" sz="2000" dirty="0">
                <a:solidFill>
                  <a:srgbClr val="FFFFFF"/>
                </a:solidFill>
                <a:latin typeface="Museo Sans Cyrl 1"/>
                <a:ea typeface="Museo Sans Cyrl 1"/>
                <a:cs typeface="Museo Sans Cyrl 1"/>
                <a:sym typeface="Museo Sans Cyrl 1"/>
              </a:rPr>
              <a:t> </a:t>
            </a:r>
            <a:r>
              <a:rPr lang="en-US" sz="2000" dirty="0" err="1">
                <a:solidFill>
                  <a:srgbClr val="FFFFFF"/>
                </a:solidFill>
                <a:latin typeface="Museo Sans Cyrl 1"/>
                <a:ea typeface="Museo Sans Cyrl 1"/>
                <a:cs typeface="Museo Sans Cyrl 1"/>
                <a:sym typeface="Museo Sans Cyrl 1"/>
              </a:rPr>
              <a:t>достигнуты</a:t>
            </a:r>
            <a:r>
              <a:rPr lang="en-US" sz="2000" dirty="0">
                <a:solidFill>
                  <a:srgbClr val="FFFFFF"/>
                </a:solidFill>
                <a:latin typeface="Museo Sans Cyrl 1"/>
                <a:ea typeface="Museo Sans Cyrl 1"/>
                <a:cs typeface="Museo Sans Cyrl 1"/>
                <a:sym typeface="Museo Sans Cyrl 1"/>
              </a:rPr>
              <a:t> </a:t>
            </a:r>
            <a:r>
              <a:rPr lang="en-US" sz="2000" dirty="0" err="1">
                <a:solidFill>
                  <a:srgbClr val="FFFFFF"/>
                </a:solidFill>
                <a:latin typeface="Museo Sans Cyrl 1"/>
                <a:ea typeface="Museo Sans Cyrl 1"/>
                <a:cs typeface="Museo Sans Cyrl 1"/>
                <a:sym typeface="Museo Sans Cyrl 1"/>
              </a:rPr>
              <a:t>следующие</a:t>
            </a:r>
            <a:r>
              <a:rPr lang="en-US" sz="2000" dirty="0">
                <a:solidFill>
                  <a:srgbClr val="FFFFFF"/>
                </a:solidFill>
                <a:latin typeface="Museo Sans Cyrl 1"/>
                <a:ea typeface="Museo Sans Cyrl 1"/>
                <a:cs typeface="Museo Sans Cyrl 1"/>
                <a:sym typeface="Museo Sans Cyrl 1"/>
              </a:rPr>
              <a:t> </a:t>
            </a:r>
            <a:r>
              <a:rPr lang="en-US" sz="2000" dirty="0" err="1">
                <a:solidFill>
                  <a:srgbClr val="FFFFFF"/>
                </a:solidFill>
                <a:latin typeface="Museo Sans Cyrl 1"/>
                <a:ea typeface="Museo Sans Cyrl 1"/>
                <a:cs typeface="Museo Sans Cyrl 1"/>
                <a:sym typeface="Museo Sans Cyrl 1"/>
              </a:rPr>
              <a:t>технические</a:t>
            </a:r>
            <a:r>
              <a:rPr lang="en-US" sz="2000" dirty="0">
                <a:solidFill>
                  <a:srgbClr val="FFFFFF"/>
                </a:solidFill>
                <a:latin typeface="Museo Sans Cyrl 1"/>
                <a:ea typeface="Museo Sans Cyrl 1"/>
                <a:cs typeface="Museo Sans Cyrl 1"/>
                <a:sym typeface="Museo Sans Cyrl 1"/>
              </a:rPr>
              <a:t> </a:t>
            </a:r>
            <a:r>
              <a:rPr lang="en-US" sz="2000" dirty="0" err="1">
                <a:solidFill>
                  <a:srgbClr val="FFFFFF"/>
                </a:solidFill>
                <a:latin typeface="Museo Sans Cyrl 1"/>
                <a:ea typeface="Museo Sans Cyrl 1"/>
                <a:cs typeface="Museo Sans Cyrl 1"/>
                <a:sym typeface="Museo Sans Cyrl 1"/>
              </a:rPr>
              <a:t>параметры</a:t>
            </a:r>
            <a:r>
              <a:rPr lang="en-US" sz="2000" dirty="0">
                <a:solidFill>
                  <a:srgbClr val="FFFFFF"/>
                </a:solidFill>
                <a:latin typeface="Museo Sans Cyrl 1"/>
                <a:ea typeface="Museo Sans Cyrl 1"/>
                <a:cs typeface="Museo Sans Cyrl 1"/>
                <a:sym typeface="Museo Sans Cyrl 1"/>
              </a:rPr>
              <a:t>:</a:t>
            </a:r>
          </a:p>
          <a:p>
            <a:pPr algn="l">
              <a:lnSpc>
                <a:spcPts val="2400"/>
              </a:lnSpc>
              <a:spcBef>
                <a:spcPct val="0"/>
              </a:spcBef>
            </a:pP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Трансмиссия</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гидромеханическая</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передача</a:t>
            </a:r>
            <a:r>
              <a:rPr lang="en-US" sz="2000" dirty="0">
                <a:solidFill>
                  <a:srgbClr val="FFFFFF"/>
                </a:solidFill>
                <a:latin typeface="Museo Sans Cyrl 2"/>
                <a:ea typeface="Museo Sans Cyrl 2"/>
                <a:cs typeface="Museo Sans Cyrl 2"/>
                <a:sym typeface="Museo Sans Cyrl 2"/>
              </a:rPr>
              <a:t> с </a:t>
            </a:r>
            <a:r>
              <a:rPr lang="en-US" sz="2000" dirty="0" err="1">
                <a:solidFill>
                  <a:srgbClr val="FFFFFF"/>
                </a:solidFill>
                <a:latin typeface="Museo Sans Cyrl 2"/>
                <a:ea typeface="Museo Sans Cyrl 2"/>
                <a:cs typeface="Museo Sans Cyrl 2"/>
                <a:sym typeface="Museo Sans Cyrl 2"/>
              </a:rPr>
              <a:t>трехвальным</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согласующим</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редуктором</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комплексным</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одноступенчатым</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блокируемым</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гидротрансформатором</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вальной</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коробкой</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передач</a:t>
            </a:r>
            <a:r>
              <a:rPr lang="en-US" sz="2000" dirty="0">
                <a:solidFill>
                  <a:srgbClr val="FFFFFF"/>
                </a:solidFill>
                <a:latin typeface="Museo Sans Cyrl 2"/>
                <a:ea typeface="Museo Sans Cyrl 2"/>
                <a:cs typeface="Museo Sans Cyrl 2"/>
                <a:sym typeface="Museo Sans Cyrl 2"/>
              </a:rPr>
              <a:t> </a:t>
            </a:r>
          </a:p>
          <a:p>
            <a:pPr algn="l">
              <a:lnSpc>
                <a:spcPts val="2400"/>
              </a:lnSpc>
              <a:spcBef>
                <a:spcPct val="0"/>
              </a:spcBef>
            </a:pPr>
            <a:r>
              <a:rPr lang="en-US" sz="2000" dirty="0">
                <a:solidFill>
                  <a:srgbClr val="FFFFFF"/>
                </a:solidFill>
                <a:latin typeface="Museo Sans Cyrl 2"/>
                <a:ea typeface="Museo Sans Cyrl 2"/>
                <a:cs typeface="Museo Sans Cyrl 2"/>
                <a:sym typeface="Museo Sans Cyrl 2"/>
              </a:rPr>
              <a:t>с </a:t>
            </a:r>
            <a:r>
              <a:rPr lang="en-US" sz="2000" dirty="0" err="1">
                <a:solidFill>
                  <a:srgbClr val="FFFFFF"/>
                </a:solidFill>
                <a:latin typeface="Museo Sans Cyrl 2"/>
                <a:ea typeface="Museo Sans Cyrl 2"/>
                <a:cs typeface="Museo Sans Cyrl 2"/>
                <a:sym typeface="Museo Sans Cyrl 2"/>
              </a:rPr>
              <a:t>фрикционными</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муфтами</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гидродинамическим</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тормозом-замедлителем</a:t>
            </a:r>
            <a:r>
              <a:rPr lang="en-US" sz="2000" dirty="0">
                <a:solidFill>
                  <a:srgbClr val="FFFFFF"/>
                </a:solidFill>
                <a:latin typeface="Museo Sans Cyrl 2"/>
                <a:ea typeface="Museo Sans Cyrl 2"/>
                <a:cs typeface="Museo Sans Cyrl 2"/>
                <a:sym typeface="Museo Sans Cyrl 2"/>
              </a:rPr>
              <a:t>.</a:t>
            </a:r>
          </a:p>
          <a:p>
            <a:pPr algn="l">
              <a:lnSpc>
                <a:spcPts val="2400"/>
              </a:lnSpc>
              <a:spcBef>
                <a:spcPct val="0"/>
              </a:spcBef>
            </a:pP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Максимальная</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скорость</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самосвала</a:t>
            </a:r>
            <a:r>
              <a:rPr lang="en-US" sz="2000" dirty="0">
                <a:solidFill>
                  <a:srgbClr val="FFFFFF"/>
                </a:solidFill>
                <a:latin typeface="Museo Sans Cyrl 2"/>
                <a:ea typeface="Museo Sans Cyrl 2"/>
                <a:cs typeface="Museo Sans Cyrl 2"/>
                <a:sym typeface="Museo Sans Cyrl 2"/>
              </a:rPr>
              <a:t>: 50 </a:t>
            </a:r>
            <a:r>
              <a:rPr lang="en-US" sz="2000" dirty="0" err="1">
                <a:solidFill>
                  <a:srgbClr val="FFFFFF"/>
                </a:solidFill>
                <a:latin typeface="Museo Sans Cyrl 2"/>
                <a:ea typeface="Museo Sans Cyrl 2"/>
                <a:cs typeface="Museo Sans Cyrl 2"/>
                <a:sym typeface="Museo Sans Cyrl 2"/>
              </a:rPr>
              <a:t>км</a:t>
            </a:r>
            <a:r>
              <a:rPr lang="en-US" sz="2000" dirty="0">
                <a:solidFill>
                  <a:srgbClr val="FFFFFF"/>
                </a:solidFill>
                <a:latin typeface="Museo Sans Cyrl 2"/>
                <a:ea typeface="Museo Sans Cyrl 2"/>
                <a:cs typeface="Museo Sans Cyrl 2"/>
                <a:sym typeface="Museo Sans Cyrl 2"/>
              </a:rPr>
              <a:t>/ч.</a:t>
            </a:r>
          </a:p>
          <a:p>
            <a:pPr algn="l">
              <a:lnSpc>
                <a:spcPts val="2400"/>
              </a:lnSpc>
              <a:spcBef>
                <a:spcPct val="0"/>
              </a:spcBef>
            </a:pP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Передаточные</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числа</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коробки</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передач</a:t>
            </a:r>
            <a:r>
              <a:rPr lang="en-US" sz="2000" dirty="0">
                <a:solidFill>
                  <a:srgbClr val="FFFFFF"/>
                </a:solidFill>
                <a:latin typeface="Museo Sans Cyrl 2"/>
                <a:ea typeface="Museo Sans Cyrl 2"/>
                <a:cs typeface="Museo Sans Cyrl 2"/>
                <a:sym typeface="Museo Sans Cyrl 2"/>
              </a:rPr>
              <a:t>:</a:t>
            </a:r>
          </a:p>
          <a:p>
            <a:pPr algn="l">
              <a:lnSpc>
                <a:spcPts val="2400"/>
              </a:lnSpc>
              <a:spcBef>
                <a:spcPct val="0"/>
              </a:spcBef>
            </a:pP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Передача</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вперед</a:t>
            </a:r>
            <a:r>
              <a:rPr lang="en-US" sz="2000" dirty="0">
                <a:solidFill>
                  <a:srgbClr val="FFFFFF"/>
                </a:solidFill>
                <a:latin typeface="Museo Sans Cyrl 2"/>
                <a:ea typeface="Museo Sans Cyrl 2"/>
                <a:cs typeface="Museo Sans Cyrl 2"/>
                <a:sym typeface="Museo Sans Cyrl 2"/>
              </a:rPr>
              <a:t>: 1 - 3,84; 2 - 2,27; 3 - 1,50; 4 - 1,05; 5 - 0,62.</a:t>
            </a:r>
          </a:p>
          <a:p>
            <a:pPr algn="l">
              <a:lnSpc>
                <a:spcPts val="2400"/>
              </a:lnSpc>
              <a:spcBef>
                <a:spcPct val="0"/>
              </a:spcBef>
            </a:pP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Передача</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назад</a:t>
            </a:r>
            <a:r>
              <a:rPr lang="en-US" sz="2000" dirty="0">
                <a:solidFill>
                  <a:srgbClr val="FFFFFF"/>
                </a:solidFill>
                <a:latin typeface="Museo Sans Cyrl 2"/>
                <a:ea typeface="Museo Sans Cyrl 2"/>
                <a:cs typeface="Museo Sans Cyrl 2"/>
                <a:sym typeface="Museo Sans Cyrl 2"/>
              </a:rPr>
              <a:t>: 1 - 6,07; 2 - 1,67.</a:t>
            </a:r>
          </a:p>
          <a:p>
            <a:pPr algn="l">
              <a:lnSpc>
                <a:spcPts val="2400"/>
              </a:lnSpc>
              <a:spcBef>
                <a:spcPct val="0"/>
              </a:spcBef>
            </a:pP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Передаточные</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числа</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коробки</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передач</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обеспечивают</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оптимальное</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соотношение</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для</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работы</a:t>
            </a:r>
            <a:r>
              <a:rPr lang="en-US" sz="2000" dirty="0">
                <a:solidFill>
                  <a:srgbClr val="FFFFFF"/>
                </a:solidFill>
                <a:latin typeface="Museo Sans Cyrl 2"/>
                <a:ea typeface="Museo Sans Cyrl 2"/>
                <a:cs typeface="Museo Sans Cyrl 2"/>
                <a:sym typeface="Museo Sans Cyrl 2"/>
              </a:rPr>
              <a:t> в </a:t>
            </a:r>
            <a:r>
              <a:rPr lang="en-US" sz="2000" dirty="0" err="1">
                <a:solidFill>
                  <a:srgbClr val="FFFFFF"/>
                </a:solidFill>
                <a:latin typeface="Museo Sans Cyrl 2"/>
                <a:ea typeface="Museo Sans Cyrl 2"/>
                <a:cs typeface="Museo Sans Cyrl 2"/>
                <a:sym typeface="Museo Sans Cyrl 2"/>
              </a:rPr>
              <a:t>условиях</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горной</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местности</a:t>
            </a:r>
            <a:r>
              <a:rPr lang="en-US" sz="2000" dirty="0">
                <a:solidFill>
                  <a:srgbClr val="FFFFFF"/>
                </a:solidFill>
                <a:latin typeface="Museo Sans Cyrl 2"/>
                <a:ea typeface="Museo Sans Cyrl 2"/>
                <a:cs typeface="Museo Sans Cyrl 2"/>
                <a:sym typeface="Museo Sans Cyrl 2"/>
              </a:rPr>
              <a:t>.</a:t>
            </a:r>
          </a:p>
          <a:p>
            <a:pPr algn="l">
              <a:lnSpc>
                <a:spcPts val="2400"/>
              </a:lnSpc>
              <a:spcBef>
                <a:spcPct val="0"/>
              </a:spcBef>
            </a:pPr>
            <a:r>
              <a:rPr lang="en-US" sz="2000" dirty="0" err="1">
                <a:solidFill>
                  <a:srgbClr val="FFFFFF"/>
                </a:solidFill>
                <a:latin typeface="Museo Sans Cyrl 2"/>
                <a:ea typeface="Museo Sans Cyrl 2"/>
                <a:cs typeface="Museo Sans Cyrl 2"/>
                <a:sym typeface="Museo Sans Cyrl 2"/>
              </a:rPr>
              <a:t>Проект</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Коробка</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переключения</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передач</a:t>
            </a:r>
            <a:r>
              <a:rPr lang="en-US" sz="2000" dirty="0">
                <a:solidFill>
                  <a:srgbClr val="FFFFFF"/>
                </a:solidFill>
                <a:latin typeface="Museo Sans Cyrl 2"/>
                <a:ea typeface="Museo Sans Cyrl 2"/>
                <a:cs typeface="Museo Sans Cyrl 2"/>
                <a:sym typeface="Museo Sans Cyrl 2"/>
              </a:rPr>
              <a:t> с </a:t>
            </a:r>
            <a:r>
              <a:rPr lang="en-US" sz="2000" dirty="0" err="1">
                <a:solidFill>
                  <a:srgbClr val="FFFFFF"/>
                </a:solidFill>
                <a:latin typeface="Museo Sans Cyrl 2"/>
                <a:ea typeface="Museo Sans Cyrl 2"/>
                <a:cs typeface="Museo Sans Cyrl 2"/>
                <a:sym typeface="Museo Sans Cyrl 2"/>
              </a:rPr>
              <a:t>электрогидравлическим</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управлением</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автомобилей</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БелАЗ</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позволил</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добиться</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значительных</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улучшений</a:t>
            </a:r>
            <a:r>
              <a:rPr lang="en-US" sz="2000" dirty="0">
                <a:solidFill>
                  <a:srgbClr val="FFFFFF"/>
                </a:solidFill>
                <a:latin typeface="Museo Sans Cyrl 2"/>
                <a:ea typeface="Museo Sans Cyrl 2"/>
                <a:cs typeface="Museo Sans Cyrl 2"/>
                <a:sym typeface="Museo Sans Cyrl 2"/>
              </a:rPr>
              <a:t> в </a:t>
            </a:r>
            <a:r>
              <a:rPr lang="en-US" sz="2000" dirty="0" err="1">
                <a:solidFill>
                  <a:srgbClr val="FFFFFF"/>
                </a:solidFill>
                <a:latin typeface="Museo Sans Cyrl 2"/>
                <a:ea typeface="Museo Sans Cyrl 2"/>
                <a:cs typeface="Museo Sans Cyrl 2"/>
                <a:sym typeface="Museo Sans Cyrl 2"/>
              </a:rPr>
              <a:t>эффективности</a:t>
            </a:r>
            <a:r>
              <a:rPr lang="en-US" sz="2000" dirty="0">
                <a:solidFill>
                  <a:srgbClr val="FFFFFF"/>
                </a:solidFill>
                <a:latin typeface="Museo Sans Cyrl 2"/>
                <a:ea typeface="Museo Sans Cyrl 2"/>
                <a:cs typeface="Museo Sans Cyrl 2"/>
                <a:sym typeface="Museo Sans Cyrl 2"/>
              </a:rPr>
              <a:t> и </a:t>
            </a:r>
            <a:r>
              <a:rPr lang="en-US" sz="2000" dirty="0" err="1">
                <a:solidFill>
                  <a:srgbClr val="FFFFFF"/>
                </a:solidFill>
                <a:latin typeface="Museo Sans Cyrl 2"/>
                <a:ea typeface="Museo Sans Cyrl 2"/>
                <a:cs typeface="Museo Sans Cyrl 2"/>
                <a:sym typeface="Museo Sans Cyrl 2"/>
              </a:rPr>
              <a:t>надежности</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работы</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грузовых</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автомобилей</a:t>
            </a:r>
            <a:r>
              <a:rPr lang="en-US" sz="2000" dirty="0">
                <a:solidFill>
                  <a:srgbClr val="FFFFFF"/>
                </a:solidFill>
                <a:latin typeface="Museo Sans Cyrl 2"/>
                <a:ea typeface="Museo Sans Cyrl 2"/>
                <a:cs typeface="Museo Sans Cyrl 2"/>
                <a:sym typeface="Museo Sans Cyrl 2"/>
              </a:rPr>
              <a:t> в </a:t>
            </a:r>
            <a:r>
              <a:rPr lang="en-US" sz="2000" dirty="0" err="1">
                <a:solidFill>
                  <a:srgbClr val="FFFFFF"/>
                </a:solidFill>
                <a:latin typeface="Museo Sans Cyrl 2"/>
                <a:ea typeface="Museo Sans Cyrl 2"/>
                <a:cs typeface="Museo Sans Cyrl 2"/>
                <a:sym typeface="Museo Sans Cyrl 2"/>
              </a:rPr>
              <a:t>условиях</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горной</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промышленности</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что</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сделало</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его</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важным</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элементом</a:t>
            </a:r>
            <a:r>
              <a:rPr lang="en-US" sz="2000" dirty="0">
                <a:solidFill>
                  <a:srgbClr val="FFFFFF"/>
                </a:solidFill>
                <a:latin typeface="Museo Sans Cyrl 2"/>
                <a:ea typeface="Museo Sans Cyrl 2"/>
                <a:cs typeface="Museo Sans Cyrl 2"/>
                <a:sym typeface="Museo Sans Cyrl 2"/>
              </a:rPr>
              <a:t> в </a:t>
            </a:r>
            <a:r>
              <a:rPr lang="en-US" sz="2000" dirty="0" err="1">
                <a:solidFill>
                  <a:srgbClr val="FFFFFF"/>
                </a:solidFill>
                <a:latin typeface="Museo Sans Cyrl 2"/>
                <a:ea typeface="Museo Sans Cyrl 2"/>
                <a:cs typeface="Museo Sans Cyrl 2"/>
                <a:sym typeface="Museo Sans Cyrl 2"/>
              </a:rPr>
              <a:t>продуктовой</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линейке</a:t>
            </a:r>
            <a:r>
              <a:rPr lang="en-US" sz="2000" dirty="0">
                <a:solidFill>
                  <a:srgbClr val="FFFFFF"/>
                </a:solidFill>
                <a:latin typeface="Museo Sans Cyrl 2"/>
                <a:ea typeface="Museo Sans Cyrl 2"/>
                <a:cs typeface="Museo Sans Cyrl 2"/>
                <a:sym typeface="Museo Sans Cyrl 2"/>
              </a:rPr>
              <a:t> </a:t>
            </a:r>
            <a:r>
              <a:rPr lang="en-US" sz="2000" dirty="0" err="1">
                <a:solidFill>
                  <a:srgbClr val="FFFFFF"/>
                </a:solidFill>
                <a:latin typeface="Museo Sans Cyrl 2"/>
                <a:ea typeface="Museo Sans Cyrl 2"/>
                <a:cs typeface="Museo Sans Cyrl 2"/>
                <a:sym typeface="Museo Sans Cyrl 2"/>
              </a:rPr>
              <a:t>компании</a:t>
            </a:r>
            <a:r>
              <a:rPr lang="en-US" sz="2000" dirty="0">
                <a:solidFill>
                  <a:srgbClr val="FFFFFF"/>
                </a:solidFill>
                <a:latin typeface="Museo Sans Cyrl 2"/>
                <a:ea typeface="Museo Sans Cyrl 2"/>
                <a:cs typeface="Museo Sans Cyrl 2"/>
                <a:sym typeface="Museo Sans Cyrl 2"/>
              </a:rPr>
              <a:t>.</a:t>
            </a:r>
          </a:p>
        </p:txBody>
      </p:sp>
      <p:sp>
        <p:nvSpPr>
          <p:cNvPr id="22" name="TextBox 22"/>
          <p:cNvSpPr txBox="1"/>
          <p:nvPr/>
        </p:nvSpPr>
        <p:spPr>
          <a:xfrm>
            <a:off x="15695606" y="285717"/>
            <a:ext cx="1984006" cy="828675"/>
          </a:xfrm>
          <a:prstGeom prst="rect">
            <a:avLst/>
          </a:prstGeom>
        </p:spPr>
        <p:txBody>
          <a:bodyPr lIns="0" tIns="0" rIns="0" bIns="0" rtlCol="0" anchor="t">
            <a:spAutoFit/>
          </a:bodyPr>
          <a:lstStyle/>
          <a:p>
            <a:pPr algn="r">
              <a:lnSpc>
                <a:spcPts val="6599"/>
              </a:lnSpc>
              <a:spcBef>
                <a:spcPct val="0"/>
              </a:spcBef>
            </a:pPr>
            <a:r>
              <a:rPr lang="en-US" sz="5499">
                <a:solidFill>
                  <a:srgbClr val="FFFFFF"/>
                </a:solidFill>
                <a:latin typeface="Carelia"/>
                <a:ea typeface="Carelia"/>
                <a:cs typeface="Carelia"/>
                <a:sym typeface="Carelia"/>
              </a:rPr>
              <a:t>7/10</a:t>
            </a:r>
          </a:p>
        </p:txBody>
      </p:sp>
      <p:sp>
        <p:nvSpPr>
          <p:cNvPr id="23" name="TextBox 23"/>
          <p:cNvSpPr txBox="1"/>
          <p:nvPr/>
        </p:nvSpPr>
        <p:spPr>
          <a:xfrm>
            <a:off x="1231724" y="171417"/>
            <a:ext cx="16116187" cy="1057275"/>
          </a:xfrm>
          <a:prstGeom prst="rect">
            <a:avLst/>
          </a:prstGeom>
        </p:spPr>
        <p:txBody>
          <a:bodyPr lIns="0" tIns="0" rIns="0" bIns="0" rtlCol="0" anchor="t">
            <a:spAutoFit/>
          </a:bodyPr>
          <a:lstStyle/>
          <a:p>
            <a:pPr algn="l">
              <a:lnSpc>
                <a:spcPts val="8399"/>
              </a:lnSpc>
              <a:spcBef>
                <a:spcPct val="0"/>
              </a:spcBef>
            </a:pPr>
            <a:r>
              <a:rPr lang="en-US" sz="6999">
                <a:solidFill>
                  <a:srgbClr val="FFFFFF"/>
                </a:solidFill>
                <a:latin typeface="Carelia"/>
                <a:ea typeface="Carelia"/>
                <a:cs typeface="Carelia"/>
                <a:sym typeface="Carelia"/>
              </a:rPr>
              <a:t>ПРОЕКТНАЯ ДЕЯТЕЛЬНОСТЬ</a:t>
            </a:r>
          </a:p>
        </p:txBody>
      </p:sp>
      <p:pic>
        <p:nvPicPr>
          <p:cNvPr id="27" name="Рисунок 26">
            <a:extLst>
              <a:ext uri="{FF2B5EF4-FFF2-40B4-BE49-F238E27FC236}">
                <a16:creationId xmlns:a16="http://schemas.microsoft.com/office/drawing/2014/main" id="{B0957AFB-A5F6-41DB-8EDE-A5D7A5E19B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8066" y="3626709"/>
            <a:ext cx="9134036" cy="5143038"/>
          </a:xfrm>
          <a:prstGeom prst="rect">
            <a:avLst/>
          </a:prstGeom>
        </p:spPr>
      </p:pic>
      <p:pic>
        <p:nvPicPr>
          <p:cNvPr id="29" name="Рисунок 28">
            <a:extLst>
              <a:ext uri="{FF2B5EF4-FFF2-40B4-BE49-F238E27FC236}">
                <a16:creationId xmlns:a16="http://schemas.microsoft.com/office/drawing/2014/main" id="{32450787-CFAA-4293-A3CF-781E766BCF1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0908" r="9406"/>
          <a:stretch/>
        </p:blipFill>
        <p:spPr>
          <a:xfrm>
            <a:off x="5384422" y="1383616"/>
            <a:ext cx="4155906" cy="3214837"/>
          </a:xfrm>
          <a:prstGeom prst="rect">
            <a:avLst/>
          </a:prstGeom>
          <a:ln w="31750">
            <a:solidFill>
              <a:srgbClr val="F1DA3D"/>
            </a:solidFill>
          </a:ln>
        </p:spPr>
      </p:pic>
      <p:pic>
        <p:nvPicPr>
          <p:cNvPr id="33" name="Рисунок 32">
            <a:extLst>
              <a:ext uri="{FF2B5EF4-FFF2-40B4-BE49-F238E27FC236}">
                <a16:creationId xmlns:a16="http://schemas.microsoft.com/office/drawing/2014/main" id="{B1EB1EB4-D0BB-4655-BBCE-968A045CE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9036" y="3386305"/>
            <a:ext cx="2419350" cy="1077584"/>
          </a:xfrm>
          <a:prstGeom prst="rect">
            <a:avLst/>
          </a:prstGeom>
        </p:spPr>
      </p:pic>
      <p:pic>
        <p:nvPicPr>
          <p:cNvPr id="37" name="Рисунок 36">
            <a:extLst>
              <a:ext uri="{FF2B5EF4-FFF2-40B4-BE49-F238E27FC236}">
                <a16:creationId xmlns:a16="http://schemas.microsoft.com/office/drawing/2014/main" id="{D44280FB-820C-4276-8CE5-34DAAF3C05E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55263" y="1517253"/>
            <a:ext cx="2179982" cy="912050"/>
          </a:xfrm>
          <a:prstGeom prst="rect">
            <a:avLst/>
          </a:prstGeom>
        </p:spPr>
      </p:pic>
      <p:pic>
        <p:nvPicPr>
          <p:cNvPr id="39" name="Рисунок 38">
            <a:extLst>
              <a:ext uri="{FF2B5EF4-FFF2-40B4-BE49-F238E27FC236}">
                <a16:creationId xmlns:a16="http://schemas.microsoft.com/office/drawing/2014/main" id="{005B5580-47A1-458F-A74D-BD9BD75AAC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44733" y="1183591"/>
            <a:ext cx="1428750" cy="14287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113462" cy="10287000"/>
            <a:chOff x="0" y="0"/>
            <a:chExt cx="6446644" cy="8851005"/>
          </a:xfrm>
        </p:grpSpPr>
        <p:sp>
          <p:nvSpPr>
            <p:cNvPr id="3" name="Freeform 3"/>
            <p:cNvSpPr/>
            <p:nvPr/>
          </p:nvSpPr>
          <p:spPr>
            <a:xfrm>
              <a:off x="0" y="0"/>
              <a:ext cx="6446644" cy="8851005"/>
            </a:xfrm>
            <a:custGeom>
              <a:avLst/>
              <a:gdLst/>
              <a:ahLst/>
              <a:cxnLst/>
              <a:rect l="l" t="t" r="r" b="b"/>
              <a:pathLst>
                <a:path w="6446644" h="8851005">
                  <a:moveTo>
                    <a:pt x="0" y="0"/>
                  </a:moveTo>
                  <a:lnTo>
                    <a:pt x="6446644" y="0"/>
                  </a:lnTo>
                  <a:lnTo>
                    <a:pt x="6446644" y="8851005"/>
                  </a:lnTo>
                  <a:lnTo>
                    <a:pt x="0" y="8851005"/>
                  </a:lnTo>
                  <a:close/>
                </a:path>
              </a:pathLst>
            </a:custGeom>
            <a:solidFill>
              <a:srgbClr val="0F1724"/>
            </a:solidFill>
          </p:spPr>
        </p:sp>
        <p:sp>
          <p:nvSpPr>
            <p:cNvPr id="4" name="TextBox 4"/>
            <p:cNvSpPr txBox="1"/>
            <p:nvPr/>
          </p:nvSpPr>
          <p:spPr>
            <a:xfrm>
              <a:off x="0" y="-19050"/>
              <a:ext cx="6446644" cy="8870055"/>
            </a:xfrm>
            <a:prstGeom prst="rect">
              <a:avLst/>
            </a:prstGeom>
          </p:spPr>
          <p:txBody>
            <a:bodyPr lIns="50800" tIns="50800" rIns="50800" bIns="50800" rtlCol="0" anchor="ctr"/>
            <a:lstStyle/>
            <a:p>
              <a:pPr algn="ctr">
                <a:lnSpc>
                  <a:spcPts val="2400"/>
                </a:lnSpc>
              </a:pPr>
              <a:endParaRPr/>
            </a:p>
          </p:txBody>
        </p:sp>
      </p:grpSp>
      <p:grpSp>
        <p:nvGrpSpPr>
          <p:cNvPr id="5" name="Group 5"/>
          <p:cNvGrpSpPr/>
          <p:nvPr/>
        </p:nvGrpSpPr>
        <p:grpSpPr>
          <a:xfrm>
            <a:off x="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sp>
        <p:nvSpPr>
          <p:cNvPr id="8" name="Freeform 8"/>
          <p:cNvSpPr/>
          <p:nvPr/>
        </p:nvSpPr>
        <p:spPr>
          <a:xfrm>
            <a:off x="7113462" y="0"/>
            <a:ext cx="11174538" cy="10287000"/>
          </a:xfrm>
          <a:custGeom>
            <a:avLst/>
            <a:gdLst/>
            <a:ahLst/>
            <a:cxnLst/>
            <a:rect l="l" t="t" r="r" b="b"/>
            <a:pathLst>
              <a:path w="11174538" h="10287000">
                <a:moveTo>
                  <a:pt x="0" y="0"/>
                </a:moveTo>
                <a:lnTo>
                  <a:pt x="11174538" y="0"/>
                </a:lnTo>
                <a:lnTo>
                  <a:pt x="11174538" y="10287000"/>
                </a:lnTo>
                <a:lnTo>
                  <a:pt x="0" y="10287000"/>
                </a:lnTo>
                <a:lnTo>
                  <a:pt x="0" y="0"/>
                </a:lnTo>
                <a:close/>
              </a:path>
            </a:pathLst>
          </a:custGeom>
          <a:blipFill>
            <a:blip r:embed="rId2">
              <a:alphaModFix amt="30000"/>
            </a:blip>
            <a:stretch>
              <a:fillRect l="-115593" t="-15867" b="-15867"/>
            </a:stretch>
          </a:blipFill>
        </p:spPr>
      </p:sp>
      <p:grpSp>
        <p:nvGrpSpPr>
          <p:cNvPr id="9" name="Group 9"/>
          <p:cNvGrpSpPr/>
          <p:nvPr/>
        </p:nvGrpSpPr>
        <p:grpSpPr>
          <a:xfrm>
            <a:off x="17832013" y="395321"/>
            <a:ext cx="47625" cy="490488"/>
            <a:chOff x="0" y="0"/>
            <a:chExt cx="18636" cy="191928"/>
          </a:xfrm>
        </p:grpSpPr>
        <p:sp>
          <p:nvSpPr>
            <p:cNvPr id="10" name="Freeform 10"/>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1" name="TextBox 11"/>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822808" y="3462200"/>
            <a:ext cx="5118899" cy="3621621"/>
          </a:xfrm>
          <a:custGeom>
            <a:avLst/>
            <a:gdLst/>
            <a:ahLst/>
            <a:cxnLst/>
            <a:rect l="l" t="t" r="r" b="b"/>
            <a:pathLst>
              <a:path w="5118899" h="3621621">
                <a:moveTo>
                  <a:pt x="0" y="0"/>
                </a:moveTo>
                <a:lnTo>
                  <a:pt x="5118900" y="0"/>
                </a:lnTo>
                <a:lnTo>
                  <a:pt x="5118900" y="3621622"/>
                </a:lnTo>
                <a:lnTo>
                  <a:pt x="0" y="3621622"/>
                </a:lnTo>
                <a:lnTo>
                  <a:pt x="0" y="0"/>
                </a:lnTo>
                <a:close/>
              </a:path>
            </a:pathLst>
          </a:custGeom>
          <a:blipFill>
            <a:blip r:embed="rId3"/>
            <a:stretch>
              <a:fillRect/>
            </a:stretch>
          </a:blipFill>
          <a:ln w="50800">
            <a:solidFill>
              <a:srgbClr val="F1DA3D"/>
            </a:solidFill>
          </a:ln>
        </p:spPr>
      </p:sp>
      <p:grpSp>
        <p:nvGrpSpPr>
          <p:cNvPr id="13" name="Group 13"/>
          <p:cNvGrpSpPr/>
          <p:nvPr/>
        </p:nvGrpSpPr>
        <p:grpSpPr>
          <a:xfrm>
            <a:off x="0" y="7209489"/>
            <a:ext cx="7113462" cy="1346716"/>
            <a:chOff x="0" y="0"/>
            <a:chExt cx="1873504" cy="354691"/>
          </a:xfrm>
        </p:grpSpPr>
        <p:sp>
          <p:nvSpPr>
            <p:cNvPr id="14" name="Freeform 14"/>
            <p:cNvSpPr/>
            <p:nvPr/>
          </p:nvSpPr>
          <p:spPr>
            <a:xfrm>
              <a:off x="0" y="0"/>
              <a:ext cx="1873504" cy="354691"/>
            </a:xfrm>
            <a:custGeom>
              <a:avLst/>
              <a:gdLst/>
              <a:ahLst/>
              <a:cxnLst/>
              <a:rect l="l" t="t" r="r" b="b"/>
              <a:pathLst>
                <a:path w="1873504" h="354691">
                  <a:moveTo>
                    <a:pt x="1670304" y="0"/>
                  </a:moveTo>
                  <a:lnTo>
                    <a:pt x="0" y="0"/>
                  </a:lnTo>
                  <a:lnTo>
                    <a:pt x="0" y="354691"/>
                  </a:lnTo>
                  <a:lnTo>
                    <a:pt x="1670304" y="354691"/>
                  </a:lnTo>
                  <a:lnTo>
                    <a:pt x="1873504" y="177345"/>
                  </a:lnTo>
                  <a:lnTo>
                    <a:pt x="1670304" y="0"/>
                  </a:lnTo>
                  <a:close/>
                </a:path>
              </a:pathLst>
            </a:custGeom>
            <a:solidFill>
              <a:srgbClr val="8F8121">
                <a:alpha val="29804"/>
              </a:srgbClr>
            </a:solidFill>
          </p:spPr>
        </p:sp>
        <p:sp>
          <p:nvSpPr>
            <p:cNvPr id="15" name="TextBox 15"/>
            <p:cNvSpPr txBox="1"/>
            <p:nvPr/>
          </p:nvSpPr>
          <p:spPr>
            <a:xfrm>
              <a:off x="0" y="0"/>
              <a:ext cx="1759204" cy="354691"/>
            </a:xfrm>
            <a:prstGeom prst="rect">
              <a:avLst/>
            </a:prstGeom>
          </p:spPr>
          <p:txBody>
            <a:bodyPr lIns="50800" tIns="50800" rIns="50800" bIns="50800" rtlCol="0" anchor="ctr"/>
            <a:lstStyle/>
            <a:p>
              <a:pPr algn="ctr">
                <a:lnSpc>
                  <a:spcPts val="2999"/>
                </a:lnSpc>
              </a:pPr>
              <a:endParaRPr/>
            </a:p>
          </p:txBody>
        </p:sp>
      </p:grpSp>
      <p:grpSp>
        <p:nvGrpSpPr>
          <p:cNvPr id="16" name="Group 16"/>
          <p:cNvGrpSpPr/>
          <p:nvPr/>
        </p:nvGrpSpPr>
        <p:grpSpPr>
          <a:xfrm>
            <a:off x="1028700" y="9517322"/>
            <a:ext cx="47625" cy="490488"/>
            <a:chOff x="0" y="0"/>
            <a:chExt cx="18636" cy="191928"/>
          </a:xfrm>
        </p:grpSpPr>
        <p:sp>
          <p:nvSpPr>
            <p:cNvPr id="17" name="Freeform 17"/>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8" name="TextBox 18"/>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19" name="Freeform 19"/>
          <p:cNvSpPr/>
          <p:nvPr/>
        </p:nvSpPr>
        <p:spPr>
          <a:xfrm>
            <a:off x="6017908" y="1569090"/>
            <a:ext cx="4349966" cy="6148362"/>
          </a:xfrm>
          <a:custGeom>
            <a:avLst/>
            <a:gdLst/>
            <a:ahLst/>
            <a:cxnLst/>
            <a:rect l="l" t="t" r="r" b="b"/>
            <a:pathLst>
              <a:path w="4349966" h="6148362">
                <a:moveTo>
                  <a:pt x="0" y="0"/>
                </a:moveTo>
                <a:lnTo>
                  <a:pt x="4349966" y="0"/>
                </a:lnTo>
                <a:lnTo>
                  <a:pt x="4349966" y="6148363"/>
                </a:lnTo>
                <a:lnTo>
                  <a:pt x="0" y="6148363"/>
                </a:lnTo>
                <a:lnTo>
                  <a:pt x="0" y="0"/>
                </a:lnTo>
                <a:close/>
              </a:path>
            </a:pathLst>
          </a:custGeom>
          <a:blipFill>
            <a:blip r:embed="rId4"/>
            <a:stretch>
              <a:fillRect/>
            </a:stretch>
          </a:blipFill>
          <a:ln w="38100" cap="sq">
            <a:solidFill>
              <a:srgbClr val="F1DA3D"/>
            </a:solidFill>
            <a:prstDash val="solid"/>
            <a:miter/>
          </a:ln>
        </p:spPr>
      </p:sp>
      <p:sp>
        <p:nvSpPr>
          <p:cNvPr id="20" name="TextBox 20"/>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12</a:t>
            </a:r>
          </a:p>
        </p:txBody>
      </p:sp>
      <p:sp>
        <p:nvSpPr>
          <p:cNvPr id="21" name="TextBox 21"/>
          <p:cNvSpPr txBox="1"/>
          <p:nvPr/>
        </p:nvSpPr>
        <p:spPr>
          <a:xfrm>
            <a:off x="15695606" y="285717"/>
            <a:ext cx="1984006" cy="828675"/>
          </a:xfrm>
          <a:prstGeom prst="rect">
            <a:avLst/>
          </a:prstGeom>
        </p:spPr>
        <p:txBody>
          <a:bodyPr lIns="0" tIns="0" rIns="0" bIns="0" rtlCol="0" anchor="t">
            <a:spAutoFit/>
          </a:bodyPr>
          <a:lstStyle/>
          <a:p>
            <a:pPr algn="r">
              <a:lnSpc>
                <a:spcPts val="6599"/>
              </a:lnSpc>
              <a:spcBef>
                <a:spcPct val="0"/>
              </a:spcBef>
            </a:pPr>
            <a:r>
              <a:rPr lang="en-US" sz="5499">
                <a:solidFill>
                  <a:srgbClr val="0F1724"/>
                </a:solidFill>
                <a:latin typeface="Carelia"/>
                <a:ea typeface="Carelia"/>
                <a:cs typeface="Carelia"/>
                <a:sym typeface="Carelia"/>
              </a:rPr>
              <a:t>8/10</a:t>
            </a:r>
          </a:p>
        </p:txBody>
      </p:sp>
      <p:sp>
        <p:nvSpPr>
          <p:cNvPr id="22" name="TextBox 22"/>
          <p:cNvSpPr txBox="1"/>
          <p:nvPr/>
        </p:nvSpPr>
        <p:spPr>
          <a:xfrm>
            <a:off x="1231724" y="171417"/>
            <a:ext cx="16116187" cy="1057275"/>
          </a:xfrm>
          <a:prstGeom prst="rect">
            <a:avLst/>
          </a:prstGeom>
        </p:spPr>
        <p:txBody>
          <a:bodyPr lIns="0" tIns="0" rIns="0" bIns="0" rtlCol="0" anchor="t">
            <a:spAutoFit/>
          </a:bodyPr>
          <a:lstStyle/>
          <a:p>
            <a:pPr algn="l">
              <a:lnSpc>
                <a:spcPts val="8399"/>
              </a:lnSpc>
              <a:spcBef>
                <a:spcPct val="0"/>
              </a:spcBef>
            </a:pPr>
            <a:r>
              <a:rPr lang="en-US" sz="6999">
                <a:solidFill>
                  <a:srgbClr val="FFFFFF"/>
                </a:solidFill>
                <a:latin typeface="Carelia"/>
                <a:ea typeface="Carelia"/>
                <a:cs typeface="Carelia"/>
                <a:sym typeface="Carelia"/>
              </a:rPr>
              <a:t>ПРОЕКТНАЯ</a:t>
            </a:r>
            <a:r>
              <a:rPr lang="en-US" sz="6999">
                <a:solidFill>
                  <a:srgbClr val="0F1724"/>
                </a:solidFill>
                <a:latin typeface="Carelia"/>
                <a:ea typeface="Carelia"/>
                <a:cs typeface="Carelia"/>
                <a:sym typeface="Carelia"/>
              </a:rPr>
              <a:t> ДЕЯТЕЛЬНОСТЬ</a:t>
            </a:r>
          </a:p>
        </p:txBody>
      </p:sp>
      <p:sp>
        <p:nvSpPr>
          <p:cNvPr id="23" name="TextBox 23"/>
          <p:cNvSpPr txBox="1"/>
          <p:nvPr/>
        </p:nvSpPr>
        <p:spPr>
          <a:xfrm>
            <a:off x="10448392" y="1612595"/>
            <a:ext cx="7020543" cy="6105525"/>
          </a:xfrm>
          <a:prstGeom prst="rect">
            <a:avLst/>
          </a:prstGeom>
        </p:spPr>
        <p:txBody>
          <a:bodyPr lIns="0" tIns="0" rIns="0" bIns="0" rtlCol="0" anchor="t">
            <a:spAutoFit/>
          </a:bodyPr>
          <a:lstStyle/>
          <a:p>
            <a:pPr algn="l">
              <a:lnSpc>
                <a:spcPts val="2400"/>
              </a:lnSpc>
            </a:pPr>
            <a:r>
              <a:rPr lang="en-US" sz="2000" u="none" strike="noStrike">
                <a:solidFill>
                  <a:srgbClr val="0F1724"/>
                </a:solidFill>
                <a:latin typeface="Museo Sans Cyrl 2"/>
                <a:ea typeface="Museo Sans Cyrl 2"/>
                <a:cs typeface="Museo Sans Cyrl 2"/>
                <a:sym typeface="Museo Sans Cyrl 2"/>
              </a:rPr>
              <a:t>Проект "Реверс инжиниринг роторов винтового компрессора попутных нефтяных газов" представляет собой разработку деталей для ремонта высокоэффективной системы сжатия нефтяных газов </a:t>
            </a:r>
          </a:p>
          <a:p>
            <a:pPr algn="l">
              <a:lnSpc>
                <a:spcPts val="2400"/>
              </a:lnSpc>
            </a:pPr>
            <a:r>
              <a:rPr lang="en-US" sz="2000" u="none" strike="noStrike">
                <a:solidFill>
                  <a:srgbClr val="0F1724"/>
                </a:solidFill>
                <a:latin typeface="Museo Sans Cyrl 2"/>
                <a:ea typeface="Museo Sans Cyrl 2"/>
                <a:cs typeface="Museo Sans Cyrl 2"/>
                <a:sym typeface="Museo Sans Cyrl 2"/>
              </a:rPr>
              <a:t>с использованием винтовых компрессорных устройств.</a:t>
            </a:r>
          </a:p>
          <a:p>
            <a:pPr algn="l">
              <a:lnSpc>
                <a:spcPts val="2400"/>
              </a:lnSpc>
            </a:pPr>
            <a:r>
              <a:rPr lang="en-US" sz="2000" u="none" strike="noStrike">
                <a:solidFill>
                  <a:srgbClr val="0F1724"/>
                </a:solidFill>
                <a:latin typeface="Museo Sans Cyrl 2"/>
                <a:ea typeface="Museo Sans Cyrl 2"/>
                <a:cs typeface="Museo Sans Cyrl 2"/>
                <a:sym typeface="Museo Sans Cyrl 2"/>
              </a:rPr>
              <a:t>Основной целью проекта было воссоздание рабочих органов компрессора, способного обеспечивать эффективное сжатие попутных нефтяных газов с низким давлением и высокой концентрацией тяжелых фракций, таких как сероводород или углекислый газ.</a:t>
            </a:r>
          </a:p>
          <a:p>
            <a:pPr algn="l">
              <a:lnSpc>
                <a:spcPts val="2400"/>
              </a:lnSpc>
            </a:pPr>
            <a:r>
              <a:rPr lang="en-US" sz="2000" u="none" strike="noStrike">
                <a:solidFill>
                  <a:srgbClr val="0F1724"/>
                </a:solidFill>
                <a:latin typeface="Museo Sans Cyrl 2"/>
                <a:ea typeface="Museo Sans Cyrl 2"/>
                <a:cs typeface="Museo Sans Cyrl 2"/>
                <a:sym typeface="Museo Sans Cyrl 2"/>
              </a:rPr>
              <a:t>Винтовые компрессоры относятся к ротационным компрессорам. Они используют два сцепленных ротора с винтовыми зубьями для сжатия среды. Основное преимущество винтовых компрессоров - фиксированная степень сжатия. Они подходят для многоступенчатой степени сжатия и являются переходным типом между поршневыми и центробежными компрессорами. Современные винтовые компрессоры обеспечивают широкий диапазон регулирования производительности - от 100% до 10%, что является их главным преимуществом.</a:t>
            </a:r>
          </a:p>
        </p:txBody>
      </p:sp>
      <p:sp>
        <p:nvSpPr>
          <p:cNvPr id="24" name="TextBox 24"/>
          <p:cNvSpPr txBox="1"/>
          <p:nvPr/>
        </p:nvSpPr>
        <p:spPr>
          <a:xfrm>
            <a:off x="7411596" y="7873322"/>
            <a:ext cx="10057339" cy="2143125"/>
          </a:xfrm>
          <a:prstGeom prst="rect">
            <a:avLst/>
          </a:prstGeom>
        </p:spPr>
        <p:txBody>
          <a:bodyPr lIns="0" tIns="0" rIns="0" bIns="0" rtlCol="0" anchor="t">
            <a:spAutoFit/>
          </a:bodyPr>
          <a:lstStyle/>
          <a:p>
            <a:pPr marL="0" lvl="1" indent="0" algn="l">
              <a:lnSpc>
                <a:spcPts val="2400"/>
              </a:lnSpc>
              <a:spcBef>
                <a:spcPct val="0"/>
              </a:spcBef>
            </a:pPr>
            <a:r>
              <a:rPr lang="en-US" sz="2000" u="none" strike="noStrike" dirty="0" err="1">
                <a:solidFill>
                  <a:srgbClr val="0F1724"/>
                </a:solidFill>
                <a:latin typeface="Museo Sans Cyrl 2"/>
                <a:ea typeface="Museo Sans Cyrl 2"/>
                <a:cs typeface="Museo Sans Cyrl 2"/>
                <a:sym typeface="Museo Sans Cyrl 2"/>
              </a:rPr>
              <a:t>Компрессорный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агрегат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успешно</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применяется</a:t>
            </a:r>
            <a:r>
              <a:rPr lang="en-US" sz="2000" u="none" strike="noStrike" dirty="0">
                <a:solidFill>
                  <a:srgbClr val="0F1724"/>
                </a:solidFill>
                <a:latin typeface="Museo Sans Cyrl 2"/>
                <a:ea typeface="Museo Sans Cyrl 2"/>
                <a:cs typeface="Museo Sans Cyrl 2"/>
                <a:sym typeface="Museo Sans Cyrl 2"/>
              </a:rPr>
              <a:t> в </a:t>
            </a:r>
            <a:r>
              <a:rPr lang="en-US" sz="2000" u="none" strike="noStrike" dirty="0" err="1">
                <a:solidFill>
                  <a:srgbClr val="0F1724"/>
                </a:solidFill>
                <a:latin typeface="Museo Sans Cyrl 2"/>
                <a:ea typeface="Museo Sans Cyrl 2"/>
                <a:cs typeface="Museo Sans Cyrl 2"/>
                <a:sym typeface="Museo Sans Cyrl 2"/>
              </a:rPr>
              <a:t>газовой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промышленности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для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сбора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газов</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сжатия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топочных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газов</a:t>
            </a:r>
            <a:r>
              <a:rPr lang="en-US" sz="2000" u="none" strike="noStrike" dirty="0">
                <a:solidFill>
                  <a:srgbClr val="0F1724"/>
                </a:solidFill>
                <a:latin typeface="Museo Sans Cyrl 2"/>
                <a:ea typeface="Museo Sans Cyrl 2"/>
                <a:cs typeface="Museo Sans Cyrl 2"/>
                <a:sym typeface="Museo Sans Cyrl 2"/>
              </a:rPr>
              <a:t>, а </a:t>
            </a:r>
            <a:r>
              <a:rPr lang="en-US" sz="2000" u="none" strike="noStrike" dirty="0" err="1">
                <a:solidFill>
                  <a:srgbClr val="0F1724"/>
                </a:solidFill>
                <a:latin typeface="Museo Sans Cyrl 2"/>
                <a:ea typeface="Museo Sans Cyrl 2"/>
                <a:cs typeface="Museo Sans Cyrl 2"/>
                <a:sym typeface="Museo Sans Cyrl 2"/>
              </a:rPr>
              <a:t>также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для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обеспечения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давления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попутного</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нефтяного</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газа</a:t>
            </a:r>
            <a:r>
              <a:rPr lang="en-US" sz="2000" u="none" strike="noStrike" dirty="0">
                <a:solidFill>
                  <a:srgbClr val="0F1724"/>
                </a:solidFill>
                <a:latin typeface="Museo Sans Cyrl 2"/>
                <a:ea typeface="Museo Sans Cyrl 2"/>
                <a:cs typeface="Museo Sans Cyrl 2"/>
                <a:sym typeface="Museo Sans Cyrl 2"/>
              </a:rPr>
              <a:t> в </a:t>
            </a:r>
            <a:r>
              <a:rPr lang="en-US" sz="2000" u="none" strike="noStrike" dirty="0" err="1">
                <a:solidFill>
                  <a:srgbClr val="0F1724"/>
                </a:solidFill>
                <a:latin typeface="Museo Sans Cyrl 2"/>
                <a:ea typeface="Museo Sans Cyrl 2"/>
                <a:cs typeface="Museo Sans Cyrl 2"/>
                <a:sym typeface="Museo Sans Cyrl 2"/>
              </a:rPr>
              <a:t>технологических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процессах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но</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предприятие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времен</a:t>
            </a:r>
            <a:r>
              <a:rPr lang="en-US" sz="2000" u="none" strike="noStrike" dirty="0">
                <a:solidFill>
                  <a:srgbClr val="0F1724"/>
                </a:solidFill>
                <a:latin typeface="Museo Sans Cyrl 2"/>
                <a:ea typeface="Museo Sans Cyrl 2"/>
                <a:cs typeface="Museo Sans Cyrl 2"/>
                <a:sym typeface="Museo Sans Cyrl 2"/>
              </a:rPr>
              <a:t> СССР </a:t>
            </a:r>
            <a:r>
              <a:rPr lang="en-US" sz="2000" u="none" strike="noStrike" dirty="0" err="1">
                <a:solidFill>
                  <a:srgbClr val="0F1724"/>
                </a:solidFill>
                <a:latin typeface="Museo Sans Cyrl 2"/>
                <a:ea typeface="Museo Sans Cyrl 2"/>
                <a:cs typeface="Museo Sans Cyrl 2"/>
                <a:sym typeface="Museo Sans Cyrl 2"/>
              </a:rPr>
              <a:t>уже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давно</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закрыто</a:t>
            </a:r>
            <a:r>
              <a:rPr lang="en-US" sz="2000" u="none" strike="noStrike" dirty="0">
                <a:solidFill>
                  <a:srgbClr val="0F1724"/>
                </a:solidFill>
                <a:latin typeface="Museo Sans Cyrl 2"/>
                <a:ea typeface="Museo Sans Cyrl 2"/>
                <a:cs typeface="Museo Sans Cyrl 2"/>
                <a:sym typeface="Museo Sans Cyrl 2"/>
              </a:rPr>
              <a:t> и </a:t>
            </a:r>
            <a:r>
              <a:rPr lang="en-US" sz="2000" u="none" strike="noStrike" dirty="0" err="1">
                <a:solidFill>
                  <a:srgbClr val="0F1724"/>
                </a:solidFill>
                <a:latin typeface="Museo Sans Cyrl 2"/>
                <a:ea typeface="Museo Sans Cyrl 2"/>
                <a:cs typeface="Museo Sans Cyrl 2"/>
                <a:sym typeface="Museo Sans Cyrl 2"/>
              </a:rPr>
              <a:t>не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обслуживает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данные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установки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Он</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также</a:t>
            </a:r>
            <a:r>
              <a:rPr lang="en-US" sz="2000" u="none" strike="noStrike" dirty="0">
                <a:solidFill>
                  <a:srgbClr val="0F1724"/>
                </a:solidFill>
                <a:latin typeface="Museo Sans Cyrl 2"/>
                <a:ea typeface="Museo Sans Cyrl 2"/>
                <a:cs typeface="Museo Sans Cyrl 2"/>
                <a:sym typeface="Museo Sans Cyrl 2"/>
              </a:rPr>
              <a:t> и </a:t>
            </a:r>
            <a:r>
              <a:rPr lang="en-US" sz="2000" u="none" strike="noStrike" dirty="0" err="1">
                <a:solidFill>
                  <a:srgbClr val="0F1724"/>
                </a:solidFill>
                <a:latin typeface="Museo Sans Cyrl 2"/>
                <a:ea typeface="Museo Sans Cyrl 2"/>
                <a:cs typeface="Museo Sans Cyrl 2"/>
                <a:sym typeface="Museo Sans Cyrl 2"/>
              </a:rPr>
              <a:t>сейчас</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находит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применение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работе</a:t>
            </a:r>
            <a:r>
              <a:rPr lang="en-US" sz="2000" u="none" strike="noStrike" dirty="0">
                <a:solidFill>
                  <a:srgbClr val="0F1724"/>
                </a:solidFill>
                <a:latin typeface="Museo Sans Cyrl 2"/>
                <a:ea typeface="Museo Sans Cyrl 2"/>
                <a:cs typeface="Museo Sans Cyrl 2"/>
                <a:sym typeface="Museo Sans Cyrl 2"/>
              </a:rPr>
              <a:t> с </a:t>
            </a:r>
            <a:r>
              <a:rPr lang="en-US" sz="2000" u="none" strike="noStrike" dirty="0" err="1">
                <a:solidFill>
                  <a:srgbClr val="0F1724"/>
                </a:solidFill>
                <a:latin typeface="Museo Sans Cyrl 2"/>
                <a:ea typeface="Museo Sans Cyrl 2"/>
                <a:cs typeface="Museo Sans Cyrl 2"/>
                <a:sym typeface="Museo Sans Cyrl 2"/>
              </a:rPr>
              <a:t>очищенными</a:t>
            </a:r>
            <a:r>
              <a:rPr lang="en-US" sz="2000" u="none" strike="noStrike" dirty="0">
                <a:solidFill>
                  <a:srgbClr val="0F1724"/>
                </a:solidFill>
                <a:latin typeface="Museo Sans Cyrl 2"/>
                <a:ea typeface="Museo Sans Cyrl 2"/>
                <a:cs typeface="Museo Sans Cyrl 2"/>
                <a:sym typeface="Museo Sans Cyrl 2"/>
              </a:rPr>
              <a:t> и </a:t>
            </a:r>
            <a:r>
              <a:rPr lang="en-US" sz="2000" u="none" strike="noStrike" dirty="0" err="1">
                <a:solidFill>
                  <a:srgbClr val="0F1724"/>
                </a:solidFill>
                <a:latin typeface="Museo Sans Cyrl 2"/>
                <a:ea typeface="Museo Sans Cyrl 2"/>
                <a:cs typeface="Museo Sans Cyrl 2"/>
                <a:sym typeface="Museo Sans Cyrl 2"/>
              </a:rPr>
              <a:t>сырыми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газами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кислым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газом</a:t>
            </a:r>
            <a:r>
              <a:rPr lang="en-US" sz="2000" u="none" strike="noStrike" dirty="0">
                <a:solidFill>
                  <a:srgbClr val="0F1724"/>
                </a:solidFill>
                <a:latin typeface="Museo Sans Cyrl 2"/>
                <a:ea typeface="Museo Sans Cyrl 2"/>
                <a:cs typeface="Museo Sans Cyrl 2"/>
                <a:sym typeface="Museo Sans Cyrl 2"/>
              </a:rPr>
              <a:t> с </a:t>
            </a:r>
            <a:r>
              <a:rPr lang="en-US" sz="2000" u="none" strike="noStrike" dirty="0" err="1">
                <a:solidFill>
                  <a:srgbClr val="0F1724"/>
                </a:solidFill>
                <a:latin typeface="Museo Sans Cyrl 2"/>
                <a:ea typeface="Museo Sans Cyrl 2"/>
                <a:cs typeface="Museo Sans Cyrl 2"/>
                <a:sym typeface="Museo Sans Cyrl 2"/>
              </a:rPr>
              <a:t>высокой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концентрацией</a:t>
            </a:r>
            <a:r>
              <a:rPr lang="en-US" sz="2000" u="none" strike="noStrike" dirty="0">
                <a:solidFill>
                  <a:srgbClr val="0F1724"/>
                </a:solidFill>
                <a:latin typeface="Museo Sans Cyrl 2"/>
                <a:ea typeface="Museo Sans Cyrl 2"/>
                <a:cs typeface="Museo Sans Cyrl 2"/>
                <a:sym typeface="Museo Sans Cyrl 2"/>
              </a:rPr>
              <a:t> H2S и/</a:t>
            </a:r>
            <a:r>
              <a:rPr lang="en-US" sz="2000" u="none" strike="noStrike" dirty="0" err="1">
                <a:solidFill>
                  <a:srgbClr val="0F1724"/>
                </a:solidFill>
                <a:latin typeface="Museo Sans Cyrl 2"/>
                <a:ea typeface="Museo Sans Cyrl 2"/>
                <a:cs typeface="Museo Sans Cyrl 2"/>
                <a:sym typeface="Museo Sans Cyrl 2"/>
              </a:rPr>
              <a:t>или</a:t>
            </a:r>
            <a:r>
              <a:rPr lang="en-US" sz="2000" u="none" strike="noStrike" dirty="0">
                <a:solidFill>
                  <a:srgbClr val="0F1724"/>
                </a:solidFill>
                <a:latin typeface="Museo Sans Cyrl 2"/>
                <a:ea typeface="Museo Sans Cyrl 2"/>
                <a:cs typeface="Museo Sans Cyrl 2"/>
                <a:sym typeface="Museo Sans Cyrl 2"/>
              </a:rPr>
              <a:t> CO2, </a:t>
            </a:r>
            <a:r>
              <a:rPr lang="en-US" sz="2000" u="none" strike="noStrike" dirty="0" err="1">
                <a:solidFill>
                  <a:srgbClr val="0F1724"/>
                </a:solidFill>
                <a:latin typeface="Museo Sans Cyrl 2"/>
                <a:ea typeface="Museo Sans Cyrl 2"/>
                <a:cs typeface="Museo Sans Cyrl 2"/>
                <a:sym typeface="Museo Sans Cyrl 2"/>
              </a:rPr>
              <a:t>летучими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газами</a:t>
            </a:r>
            <a:r>
              <a:rPr lang="en-US" sz="2000" u="none" strike="noStrike" dirty="0">
                <a:solidFill>
                  <a:srgbClr val="0F1724"/>
                </a:solidFill>
                <a:latin typeface="Museo Sans Cyrl 2"/>
                <a:ea typeface="Museo Sans Cyrl 2"/>
                <a:cs typeface="Museo Sans Cyrl 2"/>
                <a:sym typeface="Museo Sans Cyrl 2"/>
              </a:rPr>
              <a:t> и </a:t>
            </a:r>
            <a:r>
              <a:rPr lang="en-US" sz="2000" u="none" strike="noStrike" dirty="0" err="1">
                <a:solidFill>
                  <a:srgbClr val="0F1724"/>
                </a:solidFill>
                <a:latin typeface="Museo Sans Cyrl 2"/>
                <a:ea typeface="Museo Sans Cyrl 2"/>
                <a:cs typeface="Museo Sans Cyrl 2"/>
                <a:sym typeface="Museo Sans Cyrl 2"/>
              </a:rPr>
              <a:t>газами</a:t>
            </a:r>
            <a:r>
              <a:rPr lang="en-US" sz="2000" u="none" strike="noStrike" dirty="0">
                <a:solidFill>
                  <a:srgbClr val="0F1724"/>
                </a:solidFill>
                <a:latin typeface="Museo Sans Cyrl 2"/>
                <a:ea typeface="Museo Sans Cyrl 2"/>
                <a:cs typeface="Museo Sans Cyrl 2"/>
                <a:sym typeface="Museo Sans Cyrl 2"/>
              </a:rPr>
              <a:t> с </a:t>
            </a:r>
            <a:r>
              <a:rPr lang="en-US" sz="2000" u="none" strike="noStrike" dirty="0" err="1">
                <a:solidFill>
                  <a:srgbClr val="0F1724"/>
                </a:solidFill>
                <a:latin typeface="Museo Sans Cyrl 2"/>
                <a:ea typeface="Museo Sans Cyrl 2"/>
                <a:cs typeface="Museo Sans Cyrl 2"/>
                <a:sym typeface="Museo Sans Cyrl 2"/>
              </a:rPr>
              <a:t>большим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молекулярным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весом</a:t>
            </a:r>
            <a:r>
              <a:rPr lang="en-US" sz="2000" u="none" strike="noStrike" dirty="0">
                <a:solidFill>
                  <a:srgbClr val="0F1724"/>
                </a:solidFill>
                <a:latin typeface="Museo Sans Cyrl 2"/>
                <a:ea typeface="Museo Sans Cyrl 2"/>
                <a:cs typeface="Museo Sans Cyrl 2"/>
                <a:sym typeface="Museo Sans Cyrl 2"/>
              </a:rPr>
              <a:t> и </a:t>
            </a:r>
            <a:r>
              <a:rPr lang="en-US" sz="2000" u="none" strike="noStrike" dirty="0" err="1">
                <a:solidFill>
                  <a:srgbClr val="0F1724"/>
                </a:solidFill>
                <a:latin typeface="Museo Sans Cyrl 2"/>
                <a:ea typeface="Museo Sans Cyrl 2"/>
                <a:cs typeface="Museo Sans Cyrl 2"/>
                <a:sym typeface="Museo Sans Cyrl 2"/>
              </a:rPr>
              <a:t>удельной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вязкостью</a:t>
            </a:r>
            <a:r>
              <a:rPr lang="en-US" sz="2000" u="none" strike="noStrike" dirty="0">
                <a:solidFill>
                  <a:srgbClr val="0F1724"/>
                </a:solidFill>
                <a:latin typeface="Museo Sans Cyrl 2"/>
                <a:ea typeface="Museo Sans Cyrl 2"/>
                <a:cs typeface="Museo Sans Cyrl 2"/>
                <a:sym typeface="Museo Sans Cyrl 2"/>
              </a:rPr>
              <a:t>. </a:t>
            </a:r>
          </a:p>
        </p:txBody>
      </p:sp>
      <p:sp>
        <p:nvSpPr>
          <p:cNvPr id="25" name="TextBox 25"/>
          <p:cNvSpPr txBox="1"/>
          <p:nvPr/>
        </p:nvSpPr>
        <p:spPr>
          <a:xfrm>
            <a:off x="839809" y="7373260"/>
            <a:ext cx="5178099" cy="1009650"/>
          </a:xfrm>
          <a:prstGeom prst="rect">
            <a:avLst/>
          </a:prstGeom>
        </p:spPr>
        <p:txBody>
          <a:bodyPr lIns="0" tIns="0" rIns="0" bIns="0" rtlCol="0" anchor="t">
            <a:spAutoFit/>
          </a:bodyPr>
          <a:lstStyle/>
          <a:p>
            <a:pPr marL="0" lvl="0" indent="0" algn="ctr">
              <a:lnSpc>
                <a:spcPts val="2640"/>
              </a:lnSpc>
              <a:spcBef>
                <a:spcPct val="0"/>
              </a:spcBef>
            </a:pPr>
            <a:r>
              <a:rPr lang="en-US" sz="2200" b="1" u="none" strike="noStrike">
                <a:solidFill>
                  <a:srgbClr val="FFFFFF"/>
                </a:solidFill>
                <a:latin typeface="Museo Sans Cyrl 3"/>
                <a:ea typeface="Museo Sans Cyrl 3"/>
                <a:cs typeface="Museo Sans Cyrl 3"/>
                <a:sym typeface="Museo Sans Cyrl 3"/>
              </a:rPr>
              <a:t>Реверс инжиниринг роторов винтового компрессора попутных нефтяных газов</a:t>
            </a:r>
          </a:p>
        </p:txBody>
      </p:sp>
      <p:sp>
        <p:nvSpPr>
          <p:cNvPr id="26" name="Freeform 26"/>
          <p:cNvSpPr/>
          <p:nvPr/>
        </p:nvSpPr>
        <p:spPr>
          <a:xfrm>
            <a:off x="2012632" y="885808"/>
            <a:ext cx="4116899" cy="3243845"/>
          </a:xfrm>
          <a:custGeom>
            <a:avLst/>
            <a:gdLst/>
            <a:ahLst/>
            <a:cxnLst/>
            <a:rect l="l" t="t" r="r" b="b"/>
            <a:pathLst>
              <a:path w="4116899" h="3243845">
                <a:moveTo>
                  <a:pt x="0" y="0"/>
                </a:moveTo>
                <a:lnTo>
                  <a:pt x="4116898" y="0"/>
                </a:lnTo>
                <a:lnTo>
                  <a:pt x="4116898" y="3243846"/>
                </a:lnTo>
                <a:lnTo>
                  <a:pt x="0" y="3243846"/>
                </a:lnTo>
                <a:lnTo>
                  <a:pt x="0" y="0"/>
                </a:lnTo>
                <a:close/>
              </a:path>
            </a:pathLst>
          </a:custGeom>
          <a:blipFill>
            <a:blip r:embed="rId5"/>
            <a:stretch>
              <a:fillRect/>
            </a:stretch>
          </a:blipFill>
          <a:ln>
            <a:noFill/>
          </a:ln>
        </p:spPr>
      </p:sp>
      <p:sp>
        <p:nvSpPr>
          <p:cNvPr id="27" name="TextBox 27"/>
          <p:cNvSpPr txBox="1"/>
          <p:nvPr/>
        </p:nvSpPr>
        <p:spPr>
          <a:xfrm>
            <a:off x="1231724" y="9657824"/>
            <a:ext cx="3968013" cy="230832"/>
          </a:xfrm>
          <a:prstGeom prst="rect">
            <a:avLst/>
          </a:prstGeom>
        </p:spPr>
        <p:txBody>
          <a:bodyPr lIns="0" tIns="0" rIns="0" bIns="0" rtlCol="0" anchor="t">
            <a:spAutoFit/>
          </a:bodyPr>
          <a:lstStyle/>
          <a:p>
            <a:pPr algn="l">
              <a:lnSpc>
                <a:spcPts val="1800"/>
              </a:lnSpc>
              <a:spcBef>
                <a:spcPct val="0"/>
              </a:spcBef>
            </a:pPr>
            <a:r>
              <a:rPr lang="en-US" sz="1500" dirty="0">
                <a:solidFill>
                  <a:srgbClr val="FFFFFF"/>
                </a:solidFill>
                <a:latin typeface="Roboto"/>
                <a:ea typeface="Roboto"/>
                <a:cs typeface="Roboto"/>
                <a:sym typeface="Roboto"/>
                <a:hlinkClick r:id="rId6"/>
              </a:rPr>
              <a:t>pavelsamuta.com</a:t>
            </a:r>
            <a:endParaRPr lang="en-US" sz="1500" dirty="0">
              <a:solidFill>
                <a:srgbClr val="FFFFFF"/>
              </a:solidFill>
              <a:latin typeface="Roboto"/>
              <a:ea typeface="Roboto"/>
              <a:cs typeface="Roboto"/>
              <a:sym typeface="Roboto"/>
            </a:endParaRPr>
          </a:p>
        </p:txBody>
      </p:sp>
      <p:pic>
        <p:nvPicPr>
          <p:cNvPr id="30" name="Рисунок 29">
            <a:extLst>
              <a:ext uri="{FF2B5EF4-FFF2-40B4-BE49-F238E27FC236}">
                <a16:creationId xmlns:a16="http://schemas.microsoft.com/office/drawing/2014/main" id="{34333035-76EA-4CA5-BC00-5A082370F1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808" y="1438544"/>
            <a:ext cx="1369992" cy="1369992"/>
          </a:xfrm>
          <a:prstGeom prst="rect">
            <a:avLst/>
          </a:prstGeom>
        </p:spPr>
      </p:pic>
      <p:pic>
        <p:nvPicPr>
          <p:cNvPr id="32" name="Рисунок 31">
            <a:extLst>
              <a:ext uri="{FF2B5EF4-FFF2-40B4-BE49-F238E27FC236}">
                <a16:creationId xmlns:a16="http://schemas.microsoft.com/office/drawing/2014/main" id="{31865FBD-5241-47DA-809A-AD4F1F086C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826" y="8314098"/>
            <a:ext cx="5257800" cy="1653332"/>
          </a:xfrm>
          <a:prstGeom prst="rect">
            <a:avLst/>
          </a:prstGeom>
        </p:spPr>
      </p:pic>
      <p:pic>
        <p:nvPicPr>
          <p:cNvPr id="34" name="Рисунок 33">
            <a:extLst>
              <a:ext uri="{FF2B5EF4-FFF2-40B4-BE49-F238E27FC236}">
                <a16:creationId xmlns:a16="http://schemas.microsoft.com/office/drawing/2014/main" id="{D2359CBC-5AC9-4CB2-A07E-4BEB81819B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0539" y="8578346"/>
            <a:ext cx="1547248" cy="15472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72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5" name="Group 5"/>
          <p:cNvGrpSpPr/>
          <p:nvPr/>
        </p:nvGrpSpPr>
        <p:grpSpPr>
          <a:xfrm>
            <a:off x="17832013" y="395321"/>
            <a:ext cx="47625" cy="490488"/>
            <a:chOff x="0" y="0"/>
            <a:chExt cx="18636" cy="191928"/>
          </a:xfrm>
        </p:grpSpPr>
        <p:sp>
          <p:nvSpPr>
            <p:cNvPr id="6" name="Freeform 6"/>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7" name="TextBox 7"/>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8295643"/>
            <a:ext cx="10381089" cy="1069167"/>
            <a:chOff x="0" y="0"/>
            <a:chExt cx="2734114" cy="281591"/>
          </a:xfrm>
        </p:grpSpPr>
        <p:sp>
          <p:nvSpPr>
            <p:cNvPr id="9" name="Freeform 9"/>
            <p:cNvSpPr/>
            <p:nvPr/>
          </p:nvSpPr>
          <p:spPr>
            <a:xfrm>
              <a:off x="0" y="0"/>
              <a:ext cx="2734114" cy="281591"/>
            </a:xfrm>
            <a:custGeom>
              <a:avLst/>
              <a:gdLst/>
              <a:ahLst/>
              <a:cxnLst/>
              <a:rect l="l" t="t" r="r" b="b"/>
              <a:pathLst>
                <a:path w="2734114" h="281591">
                  <a:moveTo>
                    <a:pt x="2530914" y="0"/>
                  </a:moveTo>
                  <a:lnTo>
                    <a:pt x="0" y="0"/>
                  </a:lnTo>
                  <a:lnTo>
                    <a:pt x="0" y="281591"/>
                  </a:lnTo>
                  <a:lnTo>
                    <a:pt x="2530914" y="281591"/>
                  </a:lnTo>
                  <a:lnTo>
                    <a:pt x="2734114" y="140796"/>
                  </a:lnTo>
                  <a:lnTo>
                    <a:pt x="2530914" y="0"/>
                  </a:lnTo>
                  <a:close/>
                </a:path>
              </a:pathLst>
            </a:custGeom>
            <a:solidFill>
              <a:srgbClr val="8F8121">
                <a:alpha val="29804"/>
              </a:srgbClr>
            </a:solidFill>
          </p:spPr>
        </p:sp>
        <p:sp>
          <p:nvSpPr>
            <p:cNvPr id="10" name="TextBox 10"/>
            <p:cNvSpPr txBox="1"/>
            <p:nvPr/>
          </p:nvSpPr>
          <p:spPr>
            <a:xfrm>
              <a:off x="0" y="0"/>
              <a:ext cx="2619814" cy="281591"/>
            </a:xfrm>
            <a:prstGeom prst="rect">
              <a:avLst/>
            </a:prstGeom>
          </p:spPr>
          <p:txBody>
            <a:bodyPr lIns="50800" tIns="50800" rIns="50800" bIns="50800" rtlCol="0" anchor="ctr"/>
            <a:lstStyle/>
            <a:p>
              <a:pPr algn="ctr">
                <a:lnSpc>
                  <a:spcPts val="2999"/>
                </a:lnSpc>
              </a:pPr>
              <a:endParaRPr/>
            </a:p>
          </p:txBody>
        </p:sp>
      </p:grpSp>
      <p:grpSp>
        <p:nvGrpSpPr>
          <p:cNvPr id="11" name="Group 11"/>
          <p:cNvGrpSpPr/>
          <p:nvPr/>
        </p:nvGrpSpPr>
        <p:grpSpPr>
          <a:xfrm>
            <a:off x="1028700" y="9517322"/>
            <a:ext cx="47625" cy="490488"/>
            <a:chOff x="0" y="0"/>
            <a:chExt cx="18636" cy="191928"/>
          </a:xfrm>
        </p:grpSpPr>
        <p:sp>
          <p:nvSpPr>
            <p:cNvPr id="12" name="Freeform 12"/>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3" name="TextBox 13"/>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338315" y="1548834"/>
            <a:ext cx="5992716" cy="3589933"/>
          </a:xfrm>
          <a:custGeom>
            <a:avLst/>
            <a:gdLst/>
            <a:ahLst/>
            <a:cxnLst/>
            <a:rect l="l" t="t" r="r" b="b"/>
            <a:pathLst>
              <a:path w="5992716" h="3589933">
                <a:moveTo>
                  <a:pt x="0" y="0"/>
                </a:moveTo>
                <a:lnTo>
                  <a:pt x="5992716" y="0"/>
                </a:lnTo>
                <a:lnTo>
                  <a:pt x="5992716" y="3589934"/>
                </a:lnTo>
                <a:lnTo>
                  <a:pt x="0" y="3589934"/>
                </a:lnTo>
                <a:lnTo>
                  <a:pt x="0" y="0"/>
                </a:lnTo>
                <a:close/>
              </a:path>
            </a:pathLst>
          </a:custGeom>
          <a:blipFill>
            <a:blip r:embed="rId2"/>
            <a:stretch>
              <a:fillRect t="-7866" b="-10237"/>
            </a:stretch>
          </a:blipFill>
          <a:ln w="44450">
            <a:solidFill>
              <a:srgbClr val="F1DA3D"/>
            </a:solidFill>
          </a:ln>
        </p:spPr>
      </p:sp>
      <p:sp>
        <p:nvSpPr>
          <p:cNvPr id="15" name="Freeform 15"/>
          <p:cNvSpPr/>
          <p:nvPr/>
        </p:nvSpPr>
        <p:spPr>
          <a:xfrm>
            <a:off x="9524737" y="1548834"/>
            <a:ext cx="1712705" cy="6606805"/>
          </a:xfrm>
          <a:custGeom>
            <a:avLst/>
            <a:gdLst/>
            <a:ahLst/>
            <a:cxnLst/>
            <a:rect l="l" t="t" r="r" b="b"/>
            <a:pathLst>
              <a:path w="1712705" h="6606805">
                <a:moveTo>
                  <a:pt x="0" y="0"/>
                </a:moveTo>
                <a:lnTo>
                  <a:pt x="1712705" y="0"/>
                </a:lnTo>
                <a:lnTo>
                  <a:pt x="1712705" y="6606805"/>
                </a:lnTo>
                <a:lnTo>
                  <a:pt x="0" y="6606805"/>
                </a:lnTo>
                <a:lnTo>
                  <a:pt x="0" y="0"/>
                </a:lnTo>
                <a:close/>
              </a:path>
            </a:pathLst>
          </a:custGeom>
          <a:blipFill>
            <a:blip r:embed="rId3"/>
            <a:stretch>
              <a:fillRect l="-50285" r="-23303"/>
            </a:stretch>
          </a:blipFill>
          <a:ln w="38100" cap="sq">
            <a:solidFill>
              <a:srgbClr val="F1DA3D"/>
            </a:solidFill>
            <a:prstDash val="solid"/>
            <a:miter/>
          </a:ln>
          <a:scene3d>
            <a:camera prst="perspectiveLeft"/>
            <a:lightRig rig="threePt" dir="t"/>
          </a:scene3d>
        </p:spPr>
      </p:sp>
      <p:sp>
        <p:nvSpPr>
          <p:cNvPr id="17" name="Freeform 17"/>
          <p:cNvSpPr/>
          <p:nvPr/>
        </p:nvSpPr>
        <p:spPr>
          <a:xfrm>
            <a:off x="6502481" y="1548834"/>
            <a:ext cx="2849023" cy="6606805"/>
          </a:xfrm>
          <a:custGeom>
            <a:avLst/>
            <a:gdLst/>
            <a:ahLst/>
            <a:cxnLst/>
            <a:rect l="l" t="t" r="r" b="b"/>
            <a:pathLst>
              <a:path w="2849023" h="6606805">
                <a:moveTo>
                  <a:pt x="0" y="0"/>
                </a:moveTo>
                <a:lnTo>
                  <a:pt x="2849024" y="0"/>
                </a:lnTo>
                <a:lnTo>
                  <a:pt x="2849024" y="6606805"/>
                </a:lnTo>
                <a:lnTo>
                  <a:pt x="0" y="6606805"/>
                </a:lnTo>
                <a:lnTo>
                  <a:pt x="0" y="0"/>
                </a:lnTo>
                <a:close/>
              </a:path>
            </a:pathLst>
          </a:custGeom>
          <a:blipFill>
            <a:blip r:embed="rId4"/>
            <a:stretch>
              <a:fillRect l="-10794" r="-1965"/>
            </a:stretch>
          </a:blipFill>
          <a:ln w="38100" cap="sq">
            <a:solidFill>
              <a:srgbClr val="F1DA3D"/>
            </a:solidFill>
            <a:prstDash val="solid"/>
            <a:miter/>
          </a:ln>
        </p:spPr>
      </p:sp>
      <p:sp>
        <p:nvSpPr>
          <p:cNvPr id="18" name="TextBox 18"/>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13</a:t>
            </a:r>
          </a:p>
        </p:txBody>
      </p:sp>
      <p:sp>
        <p:nvSpPr>
          <p:cNvPr id="19" name="TextBox 19"/>
          <p:cNvSpPr txBox="1"/>
          <p:nvPr/>
        </p:nvSpPr>
        <p:spPr>
          <a:xfrm>
            <a:off x="15695606" y="285717"/>
            <a:ext cx="1984006" cy="828675"/>
          </a:xfrm>
          <a:prstGeom prst="rect">
            <a:avLst/>
          </a:prstGeom>
        </p:spPr>
        <p:txBody>
          <a:bodyPr lIns="0" tIns="0" rIns="0" bIns="0" rtlCol="0" anchor="t">
            <a:spAutoFit/>
          </a:bodyPr>
          <a:lstStyle/>
          <a:p>
            <a:pPr algn="r">
              <a:lnSpc>
                <a:spcPts val="6599"/>
              </a:lnSpc>
              <a:spcBef>
                <a:spcPct val="0"/>
              </a:spcBef>
            </a:pPr>
            <a:r>
              <a:rPr lang="en-US" sz="5499">
                <a:solidFill>
                  <a:srgbClr val="FFFFFF"/>
                </a:solidFill>
                <a:latin typeface="Carelia"/>
                <a:ea typeface="Carelia"/>
                <a:cs typeface="Carelia"/>
                <a:sym typeface="Carelia"/>
              </a:rPr>
              <a:t>9/10</a:t>
            </a:r>
          </a:p>
        </p:txBody>
      </p:sp>
      <p:sp>
        <p:nvSpPr>
          <p:cNvPr id="20" name="TextBox 20"/>
          <p:cNvSpPr txBox="1"/>
          <p:nvPr/>
        </p:nvSpPr>
        <p:spPr>
          <a:xfrm>
            <a:off x="1231724" y="171417"/>
            <a:ext cx="16116187" cy="1057275"/>
          </a:xfrm>
          <a:prstGeom prst="rect">
            <a:avLst/>
          </a:prstGeom>
        </p:spPr>
        <p:txBody>
          <a:bodyPr lIns="0" tIns="0" rIns="0" bIns="0" rtlCol="0" anchor="t">
            <a:spAutoFit/>
          </a:bodyPr>
          <a:lstStyle/>
          <a:p>
            <a:pPr algn="l">
              <a:lnSpc>
                <a:spcPts val="8399"/>
              </a:lnSpc>
              <a:spcBef>
                <a:spcPct val="0"/>
              </a:spcBef>
            </a:pPr>
            <a:r>
              <a:rPr lang="en-US" sz="6999">
                <a:solidFill>
                  <a:srgbClr val="FFFFFF"/>
                </a:solidFill>
                <a:latin typeface="Carelia"/>
                <a:ea typeface="Carelia"/>
                <a:cs typeface="Carelia"/>
                <a:sym typeface="Carelia"/>
              </a:rPr>
              <a:t>ПРОЕКТНАЯ ДЕЯТЕЛЬНОСТЬ</a:t>
            </a:r>
          </a:p>
        </p:txBody>
      </p:sp>
      <p:sp>
        <p:nvSpPr>
          <p:cNvPr id="21" name="TextBox 21"/>
          <p:cNvSpPr txBox="1"/>
          <p:nvPr/>
        </p:nvSpPr>
        <p:spPr>
          <a:xfrm>
            <a:off x="11577948" y="1310035"/>
            <a:ext cx="4471110" cy="3667125"/>
          </a:xfrm>
          <a:prstGeom prst="rect">
            <a:avLst/>
          </a:prstGeom>
        </p:spPr>
        <p:txBody>
          <a:bodyPr lIns="0" tIns="0" rIns="0" bIns="0" rtlCol="0" anchor="t">
            <a:spAutoFit/>
          </a:bodyPr>
          <a:lstStyle/>
          <a:p>
            <a:pPr marL="0" lvl="0" indent="0" algn="l">
              <a:lnSpc>
                <a:spcPts val="2400"/>
              </a:lnSpc>
              <a:spcBef>
                <a:spcPct val="0"/>
              </a:spcBef>
            </a:pPr>
            <a:r>
              <a:rPr lang="en-US" sz="2000" u="none" strike="noStrike">
                <a:solidFill>
                  <a:srgbClr val="FFFFFF"/>
                </a:solidFill>
                <a:latin typeface="Museo Sans Cyrl 1"/>
                <a:ea typeface="Museo Sans Cyrl 1"/>
                <a:cs typeface="Museo Sans Cyrl 1"/>
                <a:sym typeface="Museo Sans Cyrl 1"/>
              </a:rPr>
              <a:t>Технические характеристики молота:</a:t>
            </a:r>
          </a:p>
          <a:p>
            <a:pPr marL="0" lvl="0" indent="0" algn="l">
              <a:lnSpc>
                <a:spcPts val="2400"/>
              </a:lnSpc>
              <a:spcBef>
                <a:spcPct val="0"/>
              </a:spcBef>
            </a:pPr>
            <a:r>
              <a:rPr lang="en-US" sz="2000" u="none" strike="noStrike">
                <a:solidFill>
                  <a:srgbClr val="FFFFFF"/>
                </a:solidFill>
                <a:latin typeface="Museo Sans Cyrl 1"/>
                <a:ea typeface="Museo Sans Cyrl 1"/>
                <a:cs typeface="Museo Sans Cyrl 1"/>
                <a:sym typeface="Museo Sans Cyrl 1"/>
              </a:rPr>
              <a:t>- Вес: 1400 кг</a:t>
            </a:r>
          </a:p>
          <a:p>
            <a:pPr marL="0" lvl="0" indent="0" algn="l">
              <a:lnSpc>
                <a:spcPts val="2400"/>
              </a:lnSpc>
              <a:spcBef>
                <a:spcPct val="0"/>
              </a:spcBef>
            </a:pPr>
            <a:r>
              <a:rPr lang="en-US" sz="2000" u="none" strike="noStrike">
                <a:solidFill>
                  <a:srgbClr val="FFFFFF"/>
                </a:solidFill>
                <a:latin typeface="Museo Sans Cyrl 1"/>
                <a:ea typeface="Museo Sans Cyrl 1"/>
                <a:cs typeface="Museo Sans Cyrl 1"/>
                <a:sym typeface="Museo Sans Cyrl 1"/>
              </a:rPr>
              <a:t>- Общая длина: 2800 мм</a:t>
            </a:r>
          </a:p>
          <a:p>
            <a:pPr marL="0" lvl="0" indent="0" algn="l">
              <a:lnSpc>
                <a:spcPts val="2400"/>
              </a:lnSpc>
              <a:spcBef>
                <a:spcPct val="0"/>
              </a:spcBef>
            </a:pPr>
            <a:r>
              <a:rPr lang="en-US" sz="2000" u="none" strike="noStrike">
                <a:solidFill>
                  <a:srgbClr val="FFFFFF"/>
                </a:solidFill>
                <a:latin typeface="Museo Sans Cyrl 1"/>
                <a:ea typeface="Museo Sans Cyrl 1"/>
                <a:cs typeface="Museo Sans Cyrl 1"/>
                <a:sym typeface="Museo Sans Cyrl 1"/>
              </a:rPr>
              <a:t>- Длина рабочего конца молотка: 1200 мм</a:t>
            </a:r>
          </a:p>
          <a:p>
            <a:pPr marL="0" lvl="0" indent="0" algn="l">
              <a:lnSpc>
                <a:spcPts val="2400"/>
              </a:lnSpc>
              <a:spcBef>
                <a:spcPct val="0"/>
              </a:spcBef>
            </a:pPr>
            <a:r>
              <a:rPr lang="en-US" sz="2000" u="none" strike="noStrike">
                <a:solidFill>
                  <a:srgbClr val="FFFFFF"/>
                </a:solidFill>
                <a:latin typeface="Museo Sans Cyrl 1"/>
                <a:ea typeface="Museo Sans Cyrl 1"/>
                <a:cs typeface="Museo Sans Cyrl 1"/>
                <a:sym typeface="Museo Sans Cyrl 1"/>
              </a:rPr>
              <a:t>- Диаметр рабочего конца молота: 130 мм</a:t>
            </a:r>
          </a:p>
          <a:p>
            <a:pPr marL="0" lvl="0" indent="0" algn="l">
              <a:lnSpc>
                <a:spcPts val="2400"/>
              </a:lnSpc>
              <a:spcBef>
                <a:spcPct val="0"/>
              </a:spcBef>
            </a:pPr>
            <a:r>
              <a:rPr lang="en-US" sz="2000" u="none" strike="noStrike">
                <a:solidFill>
                  <a:srgbClr val="FFFFFF"/>
                </a:solidFill>
                <a:latin typeface="Museo Sans Cyrl 1"/>
                <a:ea typeface="Museo Sans Cyrl 1"/>
                <a:cs typeface="Museo Sans Cyrl 1"/>
                <a:sym typeface="Museo Sans Cyrl 1"/>
              </a:rPr>
              <a:t>- Ударная сила: 3700 Дж</a:t>
            </a:r>
          </a:p>
          <a:p>
            <a:pPr marL="0" lvl="0" indent="0" algn="l">
              <a:lnSpc>
                <a:spcPts val="2400"/>
              </a:lnSpc>
              <a:spcBef>
                <a:spcPct val="0"/>
              </a:spcBef>
            </a:pPr>
            <a:r>
              <a:rPr lang="en-US" sz="2000" u="none" strike="noStrike">
                <a:solidFill>
                  <a:srgbClr val="FFFFFF"/>
                </a:solidFill>
                <a:latin typeface="Museo Sans Cyrl 1"/>
                <a:ea typeface="Museo Sans Cyrl 1"/>
                <a:cs typeface="Museo Sans Cyrl 1"/>
                <a:sym typeface="Museo Sans Cyrl 1"/>
              </a:rPr>
              <a:t>- Частота ударов: 600-800 уд/мин</a:t>
            </a:r>
          </a:p>
          <a:p>
            <a:pPr marL="0" lvl="0" indent="0" algn="l">
              <a:lnSpc>
                <a:spcPts val="2400"/>
              </a:lnSpc>
              <a:spcBef>
                <a:spcPct val="0"/>
              </a:spcBef>
            </a:pPr>
            <a:r>
              <a:rPr lang="en-US" sz="2000" u="none" strike="noStrike">
                <a:solidFill>
                  <a:srgbClr val="FFFFFF"/>
                </a:solidFill>
                <a:latin typeface="Museo Sans Cyrl 1"/>
                <a:ea typeface="Museo Sans Cyrl 1"/>
                <a:cs typeface="Museo Sans Cyrl 1"/>
                <a:sym typeface="Museo Sans Cyrl 1"/>
              </a:rPr>
              <a:t>- Расход жидкости: 125-155 л/мин</a:t>
            </a:r>
          </a:p>
          <a:p>
            <a:pPr marL="0" lvl="0" indent="0" algn="l">
              <a:lnSpc>
                <a:spcPts val="2400"/>
              </a:lnSpc>
              <a:spcBef>
                <a:spcPct val="0"/>
              </a:spcBef>
            </a:pPr>
            <a:r>
              <a:rPr lang="en-US" sz="2000" u="none" strike="noStrike">
                <a:solidFill>
                  <a:srgbClr val="FFFFFF"/>
                </a:solidFill>
                <a:latin typeface="Museo Sans Cyrl 1"/>
                <a:ea typeface="Museo Sans Cyrl 1"/>
                <a:cs typeface="Museo Sans Cyrl 1"/>
                <a:sym typeface="Museo Sans Cyrl 1"/>
              </a:rPr>
              <a:t>- Давление жидкости: 170 бар</a:t>
            </a:r>
          </a:p>
        </p:txBody>
      </p:sp>
      <p:sp>
        <p:nvSpPr>
          <p:cNvPr id="22" name="TextBox 22"/>
          <p:cNvSpPr txBox="1"/>
          <p:nvPr/>
        </p:nvSpPr>
        <p:spPr>
          <a:xfrm>
            <a:off x="11577948" y="5286375"/>
            <a:ext cx="5479643" cy="3667125"/>
          </a:xfrm>
          <a:prstGeom prst="rect">
            <a:avLst/>
          </a:prstGeom>
        </p:spPr>
        <p:txBody>
          <a:bodyPr lIns="0" tIns="0" rIns="0" bIns="0" rtlCol="0" anchor="t">
            <a:spAutoFit/>
          </a:bodyPr>
          <a:lstStyle/>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Поршень гидромолота передает кинетическую энергию гидравлической жидкости рабочему инструменту, что делает его ключевой деталью, подверженной основной циклической нагрузке. Для бойков используется высоколегированная конструкционная сталь Х12МФ (D2, K110, Z160, Cr12MoV). Заготовка должна быть проконтролирована УЗК в объеме 100%, а для достижения высокой точности и чистоты обработки используется алмазное выглаживание.</a:t>
            </a:r>
          </a:p>
        </p:txBody>
      </p:sp>
      <p:sp>
        <p:nvSpPr>
          <p:cNvPr id="23" name="TextBox 23"/>
          <p:cNvSpPr txBox="1"/>
          <p:nvPr/>
        </p:nvSpPr>
        <p:spPr>
          <a:xfrm>
            <a:off x="2300578" y="8515902"/>
            <a:ext cx="5409181" cy="6191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Museo Sans Cyrl 3"/>
                <a:ea typeface="Museo Sans Cyrl 3"/>
                <a:cs typeface="Museo Sans Cyrl 3"/>
                <a:sym typeface="Museo Sans Cyrl 3"/>
              </a:rPr>
              <a:t>Разработка гидромолота для сноса путем обратного инжиниринга поршня</a:t>
            </a:r>
          </a:p>
        </p:txBody>
      </p:sp>
      <p:sp>
        <p:nvSpPr>
          <p:cNvPr id="24" name="TextBox 24"/>
          <p:cNvSpPr txBox="1"/>
          <p:nvPr/>
        </p:nvSpPr>
        <p:spPr>
          <a:xfrm>
            <a:off x="1231724" y="9657824"/>
            <a:ext cx="3968013" cy="230832"/>
          </a:xfrm>
          <a:prstGeom prst="rect">
            <a:avLst/>
          </a:prstGeom>
        </p:spPr>
        <p:txBody>
          <a:bodyPr lIns="0" tIns="0" rIns="0" bIns="0" rtlCol="0" anchor="t">
            <a:spAutoFit/>
          </a:bodyPr>
          <a:lstStyle/>
          <a:p>
            <a:pPr algn="l">
              <a:lnSpc>
                <a:spcPts val="1800"/>
              </a:lnSpc>
              <a:spcBef>
                <a:spcPct val="0"/>
              </a:spcBef>
            </a:pPr>
            <a:r>
              <a:rPr lang="en-US" sz="1500" dirty="0">
                <a:solidFill>
                  <a:srgbClr val="FFFFFF"/>
                </a:solidFill>
                <a:latin typeface="Roboto"/>
                <a:ea typeface="Roboto"/>
                <a:cs typeface="Roboto"/>
                <a:sym typeface="Roboto"/>
                <a:hlinkClick r:id="rId5"/>
              </a:rPr>
              <a:t>pavelsamuta.com</a:t>
            </a:r>
            <a:endParaRPr lang="en-US" sz="1500" dirty="0">
              <a:solidFill>
                <a:srgbClr val="FFFFFF"/>
              </a:solidFill>
              <a:latin typeface="Roboto"/>
              <a:ea typeface="Roboto"/>
              <a:cs typeface="Roboto"/>
              <a:sym typeface="Roboto"/>
            </a:endParaRPr>
          </a:p>
        </p:txBody>
      </p:sp>
      <p:pic>
        <p:nvPicPr>
          <p:cNvPr id="26" name="Рисунок 25">
            <a:extLst>
              <a:ext uri="{FF2B5EF4-FFF2-40B4-BE49-F238E27FC236}">
                <a16:creationId xmlns:a16="http://schemas.microsoft.com/office/drawing/2014/main" id="{8EA1AD39-A625-488D-B579-2C90EB1A41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7999"/>
          <a:stretch/>
        </p:blipFill>
        <p:spPr>
          <a:xfrm>
            <a:off x="2202243" y="5241053"/>
            <a:ext cx="4127005" cy="2847667"/>
          </a:xfrm>
          <a:prstGeom prst="rect">
            <a:avLst/>
          </a:prstGeom>
          <a:ln w="31750">
            <a:solidFill>
              <a:srgbClr val="F1DA3D"/>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31734" t="-15867" b="-15867"/>
            </a:stretch>
          </a:blipFill>
        </p:spPr>
      </p:sp>
      <p:grpSp>
        <p:nvGrpSpPr>
          <p:cNvPr id="3" name="Group 3"/>
          <p:cNvGrpSpPr/>
          <p:nvPr/>
        </p:nvGrpSpPr>
        <p:grpSpPr>
          <a:xfrm>
            <a:off x="0" y="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6" name="Group 6"/>
          <p:cNvGrpSpPr/>
          <p:nvPr/>
        </p:nvGrpSpPr>
        <p:grpSpPr>
          <a:xfrm>
            <a:off x="17832013" y="395321"/>
            <a:ext cx="47625" cy="490488"/>
            <a:chOff x="0" y="0"/>
            <a:chExt cx="18636" cy="191928"/>
          </a:xfrm>
        </p:grpSpPr>
        <p:sp>
          <p:nvSpPr>
            <p:cNvPr id="7" name="Freeform 7"/>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8" name="TextBox 8"/>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28700" y="9517322"/>
            <a:ext cx="47625" cy="490488"/>
            <a:chOff x="0" y="0"/>
            <a:chExt cx="18636" cy="191928"/>
          </a:xfrm>
        </p:grpSpPr>
        <p:sp>
          <p:nvSpPr>
            <p:cNvPr id="10" name="Freeform 10"/>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1" name="TextBox 11"/>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8192268"/>
            <a:ext cx="10236893" cy="1069167"/>
            <a:chOff x="0" y="0"/>
            <a:chExt cx="2696136" cy="281591"/>
          </a:xfrm>
        </p:grpSpPr>
        <p:sp>
          <p:nvSpPr>
            <p:cNvPr id="13" name="Freeform 13"/>
            <p:cNvSpPr/>
            <p:nvPr/>
          </p:nvSpPr>
          <p:spPr>
            <a:xfrm>
              <a:off x="0" y="0"/>
              <a:ext cx="2696136" cy="281591"/>
            </a:xfrm>
            <a:custGeom>
              <a:avLst/>
              <a:gdLst/>
              <a:ahLst/>
              <a:cxnLst/>
              <a:rect l="l" t="t" r="r" b="b"/>
              <a:pathLst>
                <a:path w="2696136" h="281591">
                  <a:moveTo>
                    <a:pt x="2492936" y="0"/>
                  </a:moveTo>
                  <a:lnTo>
                    <a:pt x="0" y="0"/>
                  </a:lnTo>
                  <a:lnTo>
                    <a:pt x="0" y="281591"/>
                  </a:lnTo>
                  <a:lnTo>
                    <a:pt x="2492936" y="281591"/>
                  </a:lnTo>
                  <a:lnTo>
                    <a:pt x="2696136" y="140796"/>
                  </a:lnTo>
                  <a:lnTo>
                    <a:pt x="2492936" y="0"/>
                  </a:lnTo>
                  <a:close/>
                </a:path>
              </a:pathLst>
            </a:custGeom>
            <a:solidFill>
              <a:srgbClr val="0F1724">
                <a:alpha val="29804"/>
              </a:srgbClr>
            </a:solidFill>
          </p:spPr>
        </p:sp>
        <p:sp>
          <p:nvSpPr>
            <p:cNvPr id="14" name="TextBox 14"/>
            <p:cNvSpPr txBox="1"/>
            <p:nvPr/>
          </p:nvSpPr>
          <p:spPr>
            <a:xfrm>
              <a:off x="0" y="0"/>
              <a:ext cx="2581836" cy="281591"/>
            </a:xfrm>
            <a:prstGeom prst="rect">
              <a:avLst/>
            </a:prstGeom>
          </p:spPr>
          <p:txBody>
            <a:bodyPr lIns="50800" tIns="50800" rIns="50800" bIns="50800" rtlCol="0" anchor="ctr"/>
            <a:lstStyle/>
            <a:p>
              <a:pPr algn="ctr">
                <a:lnSpc>
                  <a:spcPts val="2999"/>
                </a:lnSpc>
              </a:pPr>
              <a:endParaRPr/>
            </a:p>
          </p:txBody>
        </p:sp>
      </p:grpSp>
      <p:sp>
        <p:nvSpPr>
          <p:cNvPr id="15" name="Freeform 15"/>
          <p:cNvSpPr/>
          <p:nvPr/>
        </p:nvSpPr>
        <p:spPr>
          <a:xfrm>
            <a:off x="4226044" y="4677339"/>
            <a:ext cx="4496897" cy="3181555"/>
          </a:xfrm>
          <a:custGeom>
            <a:avLst/>
            <a:gdLst/>
            <a:ahLst/>
            <a:cxnLst/>
            <a:rect l="l" t="t" r="r" b="b"/>
            <a:pathLst>
              <a:path w="4496897" h="3181555">
                <a:moveTo>
                  <a:pt x="0" y="0"/>
                </a:moveTo>
                <a:lnTo>
                  <a:pt x="4496897" y="0"/>
                </a:lnTo>
                <a:lnTo>
                  <a:pt x="4496897" y="3181554"/>
                </a:lnTo>
                <a:lnTo>
                  <a:pt x="0" y="3181554"/>
                </a:lnTo>
                <a:lnTo>
                  <a:pt x="0" y="0"/>
                </a:lnTo>
                <a:close/>
              </a:path>
            </a:pathLst>
          </a:custGeom>
          <a:blipFill>
            <a:blip r:embed="rId3"/>
            <a:stretch>
              <a:fillRect/>
            </a:stretch>
          </a:blipFill>
          <a:ln w="41275">
            <a:solidFill>
              <a:srgbClr val="F1DA3D"/>
            </a:solidFill>
          </a:ln>
        </p:spPr>
      </p:sp>
      <p:sp>
        <p:nvSpPr>
          <p:cNvPr id="16" name="Freeform 16"/>
          <p:cNvSpPr/>
          <p:nvPr/>
        </p:nvSpPr>
        <p:spPr>
          <a:xfrm>
            <a:off x="4226044" y="1443696"/>
            <a:ext cx="4519816" cy="3197770"/>
          </a:xfrm>
          <a:custGeom>
            <a:avLst/>
            <a:gdLst/>
            <a:ahLst/>
            <a:cxnLst/>
            <a:rect l="l" t="t" r="r" b="b"/>
            <a:pathLst>
              <a:path w="4519816" h="3197770">
                <a:moveTo>
                  <a:pt x="0" y="0"/>
                </a:moveTo>
                <a:lnTo>
                  <a:pt x="4519816" y="0"/>
                </a:lnTo>
                <a:lnTo>
                  <a:pt x="4519816" y="3197769"/>
                </a:lnTo>
                <a:lnTo>
                  <a:pt x="0" y="3197769"/>
                </a:lnTo>
                <a:lnTo>
                  <a:pt x="0" y="0"/>
                </a:lnTo>
                <a:close/>
              </a:path>
            </a:pathLst>
          </a:custGeom>
          <a:blipFill>
            <a:blip r:embed="rId4"/>
            <a:stretch>
              <a:fillRect/>
            </a:stretch>
          </a:blipFill>
          <a:ln w="22225">
            <a:solidFill>
              <a:srgbClr val="F1DA3D"/>
            </a:solidFill>
          </a:ln>
        </p:spPr>
      </p:sp>
      <p:sp>
        <p:nvSpPr>
          <p:cNvPr id="17" name="Freeform 17"/>
          <p:cNvSpPr/>
          <p:nvPr/>
        </p:nvSpPr>
        <p:spPr>
          <a:xfrm>
            <a:off x="514350" y="1443696"/>
            <a:ext cx="3557480" cy="6415197"/>
          </a:xfrm>
          <a:custGeom>
            <a:avLst/>
            <a:gdLst/>
            <a:ahLst/>
            <a:cxnLst/>
            <a:rect l="l" t="t" r="r" b="b"/>
            <a:pathLst>
              <a:path w="3557480" h="6415197">
                <a:moveTo>
                  <a:pt x="0" y="0"/>
                </a:moveTo>
                <a:lnTo>
                  <a:pt x="3557480" y="0"/>
                </a:lnTo>
                <a:lnTo>
                  <a:pt x="3557480" y="6415197"/>
                </a:lnTo>
                <a:lnTo>
                  <a:pt x="0" y="6415197"/>
                </a:lnTo>
                <a:lnTo>
                  <a:pt x="0" y="0"/>
                </a:lnTo>
                <a:close/>
              </a:path>
            </a:pathLst>
          </a:custGeom>
          <a:blipFill>
            <a:blip r:embed="rId5"/>
            <a:stretch>
              <a:fillRect l="-22843" t="-7719" r="-22843"/>
            </a:stretch>
          </a:blipFill>
          <a:ln w="38100" cap="sq">
            <a:solidFill>
              <a:srgbClr val="F1DA3D"/>
            </a:solidFill>
            <a:prstDash val="solid"/>
            <a:miter/>
          </a:ln>
          <a:scene3d>
            <a:camera prst="perspectiveRight"/>
            <a:lightRig rig="threePt" dir="t"/>
          </a:scene3d>
        </p:spPr>
      </p:sp>
      <p:sp>
        <p:nvSpPr>
          <p:cNvPr id="19" name="TextBox 19"/>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14</a:t>
            </a:r>
          </a:p>
        </p:txBody>
      </p:sp>
      <p:sp>
        <p:nvSpPr>
          <p:cNvPr id="20" name="TextBox 20"/>
          <p:cNvSpPr txBox="1"/>
          <p:nvPr/>
        </p:nvSpPr>
        <p:spPr>
          <a:xfrm>
            <a:off x="15695606" y="285717"/>
            <a:ext cx="1984006" cy="828675"/>
          </a:xfrm>
          <a:prstGeom prst="rect">
            <a:avLst/>
          </a:prstGeom>
        </p:spPr>
        <p:txBody>
          <a:bodyPr lIns="0" tIns="0" rIns="0" bIns="0" rtlCol="0" anchor="t">
            <a:spAutoFit/>
          </a:bodyPr>
          <a:lstStyle/>
          <a:p>
            <a:pPr algn="r">
              <a:lnSpc>
                <a:spcPts val="6599"/>
              </a:lnSpc>
              <a:spcBef>
                <a:spcPct val="0"/>
              </a:spcBef>
            </a:pPr>
            <a:r>
              <a:rPr lang="en-US" sz="5499">
                <a:solidFill>
                  <a:srgbClr val="0F1724"/>
                </a:solidFill>
                <a:latin typeface="Carelia"/>
                <a:ea typeface="Carelia"/>
                <a:cs typeface="Carelia"/>
                <a:sym typeface="Carelia"/>
              </a:rPr>
              <a:t>10/10</a:t>
            </a:r>
          </a:p>
        </p:txBody>
      </p:sp>
      <p:sp>
        <p:nvSpPr>
          <p:cNvPr id="21" name="TextBox 21"/>
          <p:cNvSpPr txBox="1"/>
          <p:nvPr/>
        </p:nvSpPr>
        <p:spPr>
          <a:xfrm>
            <a:off x="1231724" y="171417"/>
            <a:ext cx="16116187" cy="1057275"/>
          </a:xfrm>
          <a:prstGeom prst="rect">
            <a:avLst/>
          </a:prstGeom>
        </p:spPr>
        <p:txBody>
          <a:bodyPr lIns="0" tIns="0" rIns="0" bIns="0" rtlCol="0" anchor="t">
            <a:spAutoFit/>
          </a:bodyPr>
          <a:lstStyle/>
          <a:p>
            <a:pPr algn="l">
              <a:lnSpc>
                <a:spcPts val="8399"/>
              </a:lnSpc>
              <a:spcBef>
                <a:spcPct val="0"/>
              </a:spcBef>
            </a:pPr>
            <a:r>
              <a:rPr lang="en-US" sz="6999">
                <a:solidFill>
                  <a:srgbClr val="0F1724"/>
                </a:solidFill>
                <a:latin typeface="Carelia"/>
                <a:ea typeface="Carelia"/>
                <a:cs typeface="Carelia"/>
                <a:sym typeface="Carelia"/>
              </a:rPr>
              <a:t>ПРОЕКТНАЯ ДЕЯТЕЛЬНОСТЬ</a:t>
            </a:r>
          </a:p>
        </p:txBody>
      </p:sp>
      <p:sp>
        <p:nvSpPr>
          <p:cNvPr id="22" name="TextBox 22"/>
          <p:cNvSpPr txBox="1"/>
          <p:nvPr/>
        </p:nvSpPr>
        <p:spPr>
          <a:xfrm>
            <a:off x="1231724" y="9657824"/>
            <a:ext cx="3968013" cy="230832"/>
          </a:xfrm>
          <a:prstGeom prst="rect">
            <a:avLst/>
          </a:prstGeom>
        </p:spPr>
        <p:txBody>
          <a:bodyPr lIns="0" tIns="0" rIns="0" bIns="0" rtlCol="0" anchor="t">
            <a:spAutoFit/>
          </a:bodyPr>
          <a:lstStyle/>
          <a:p>
            <a:pPr algn="l">
              <a:lnSpc>
                <a:spcPts val="1800"/>
              </a:lnSpc>
              <a:spcBef>
                <a:spcPct val="0"/>
              </a:spcBef>
            </a:pPr>
            <a:r>
              <a:rPr lang="en-US" sz="1500" dirty="0">
                <a:solidFill>
                  <a:srgbClr val="0F1724"/>
                </a:solidFill>
                <a:latin typeface="Roboto"/>
                <a:ea typeface="Roboto"/>
                <a:cs typeface="Roboto"/>
                <a:sym typeface="Roboto"/>
                <a:hlinkClick r:id="rId6"/>
              </a:rPr>
              <a:t>pavelsamuta.com</a:t>
            </a:r>
            <a:endParaRPr lang="en-US" sz="1500" dirty="0">
              <a:solidFill>
                <a:srgbClr val="0F1724"/>
              </a:solidFill>
              <a:latin typeface="Roboto"/>
              <a:ea typeface="Roboto"/>
              <a:cs typeface="Roboto"/>
              <a:sym typeface="Roboto"/>
            </a:endParaRPr>
          </a:p>
        </p:txBody>
      </p:sp>
      <p:sp>
        <p:nvSpPr>
          <p:cNvPr id="23" name="TextBox 23"/>
          <p:cNvSpPr txBox="1"/>
          <p:nvPr/>
        </p:nvSpPr>
        <p:spPr>
          <a:xfrm>
            <a:off x="10544934" y="1699841"/>
            <a:ext cx="6802977" cy="5495925"/>
          </a:xfrm>
          <a:prstGeom prst="rect">
            <a:avLst/>
          </a:prstGeom>
        </p:spPr>
        <p:txBody>
          <a:bodyPr lIns="0" tIns="0" rIns="0" bIns="0" rtlCol="0" anchor="t">
            <a:spAutoFit/>
          </a:bodyPr>
          <a:lstStyle/>
          <a:p>
            <a:pPr algn="l">
              <a:lnSpc>
                <a:spcPts val="2400"/>
              </a:lnSpc>
              <a:spcBef>
                <a:spcPct val="0"/>
              </a:spcBef>
            </a:pPr>
            <a:r>
              <a:rPr lang="en-US" sz="2000" u="none" strike="noStrike" dirty="0" err="1">
                <a:solidFill>
                  <a:srgbClr val="0F1724"/>
                </a:solidFill>
                <a:latin typeface="Museo Sans Cyrl 2"/>
                <a:ea typeface="Museo Sans Cyrl 2"/>
                <a:cs typeface="Museo Sans Cyrl 2"/>
                <a:sym typeface="Museo Sans Cyrl 2"/>
              </a:rPr>
              <a:t>Проект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был</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выполнен</a:t>
            </a:r>
            <a:r>
              <a:rPr lang="en-US" sz="2000" u="none" strike="noStrike" dirty="0">
                <a:solidFill>
                  <a:srgbClr val="0F1724"/>
                </a:solidFill>
                <a:latin typeface="Museo Sans Cyrl 2"/>
                <a:ea typeface="Museo Sans Cyrl 2"/>
                <a:cs typeface="Museo Sans Cyrl 2"/>
                <a:sym typeface="Museo Sans Cyrl 2"/>
              </a:rPr>
              <a:t> с </a:t>
            </a:r>
            <a:r>
              <a:rPr lang="en-US" sz="2000" u="none" strike="noStrike" dirty="0" err="1">
                <a:solidFill>
                  <a:srgbClr val="0F1724"/>
                </a:solidFill>
                <a:latin typeface="Museo Sans Cyrl 2"/>
                <a:ea typeface="Museo Sans Cyrl 2"/>
                <a:cs typeface="Museo Sans Cyrl 2"/>
                <a:sym typeface="Museo Sans Cyrl 2"/>
              </a:rPr>
              <a:t>целью</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проведения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реверс</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инжиниринга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деталей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иностранных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редукторов</a:t>
            </a:r>
            <a:r>
              <a:rPr lang="en-US" sz="2000" u="none" strike="noStrike" dirty="0">
                <a:solidFill>
                  <a:srgbClr val="0F1724"/>
                </a:solidFill>
                <a:latin typeface="Museo Sans Cyrl 2"/>
                <a:ea typeface="Museo Sans Cyrl 2"/>
                <a:cs typeface="Museo Sans Cyrl 2"/>
                <a:sym typeface="Museo Sans Cyrl 2"/>
              </a:rPr>
              <a:t>, </a:t>
            </a:r>
          </a:p>
          <a:p>
            <a:pPr algn="l">
              <a:lnSpc>
                <a:spcPts val="2400"/>
              </a:lnSpc>
              <a:spcBef>
                <a:spcPct val="0"/>
              </a:spcBef>
            </a:pPr>
            <a:r>
              <a:rPr lang="en-US" sz="2000" u="none" strike="noStrike" dirty="0">
                <a:solidFill>
                  <a:srgbClr val="0F1724"/>
                </a:solidFill>
                <a:latin typeface="Museo Sans Cyrl 2"/>
                <a:ea typeface="Museo Sans Cyrl 2"/>
                <a:cs typeface="Museo Sans Cyrl 2"/>
                <a:sym typeface="Museo Sans Cyrl 2"/>
              </a:rPr>
              <a:t>в </a:t>
            </a:r>
            <a:r>
              <a:rPr lang="en-US" sz="2000" u="none" strike="noStrike" dirty="0" err="1">
                <a:solidFill>
                  <a:srgbClr val="0F1724"/>
                </a:solidFill>
                <a:latin typeface="Museo Sans Cyrl 2"/>
                <a:ea typeface="Museo Sans Cyrl 2"/>
                <a:cs typeface="Museo Sans Cyrl 2"/>
                <a:sym typeface="Museo Sans Cyrl 2"/>
              </a:rPr>
              <a:t>частности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замены</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шестерен</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конических</a:t>
            </a:r>
            <a:r>
              <a:rPr lang="en-US" sz="2000" u="none" strike="noStrike" dirty="0">
                <a:solidFill>
                  <a:srgbClr val="0F1724"/>
                </a:solidFill>
                <a:latin typeface="Museo Sans Cyrl 2"/>
                <a:ea typeface="Museo Sans Cyrl 2"/>
                <a:cs typeface="Museo Sans Cyrl 2"/>
                <a:sym typeface="Museo Sans Cyrl 2"/>
              </a:rPr>
              <a:t> с </a:t>
            </a:r>
            <a:r>
              <a:rPr lang="en-US" sz="2000" u="none" strike="noStrike" dirty="0" err="1">
                <a:solidFill>
                  <a:srgbClr val="0F1724"/>
                </a:solidFill>
                <a:latin typeface="Museo Sans Cyrl 2"/>
                <a:ea typeface="Museo Sans Cyrl 2"/>
                <a:cs typeface="Museo Sans Cyrl 2"/>
                <a:sym typeface="Museo Sans Cyrl 2"/>
              </a:rPr>
              <a:t>круговым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зубом</a:t>
            </a:r>
            <a:r>
              <a:rPr lang="en-US" sz="2000" u="none" strike="noStrike" dirty="0">
                <a:solidFill>
                  <a:srgbClr val="0F1724"/>
                </a:solidFill>
                <a:latin typeface="Museo Sans Cyrl 2"/>
                <a:ea typeface="Museo Sans Cyrl 2"/>
                <a:cs typeface="Museo Sans Cyrl 2"/>
                <a:sym typeface="Museo Sans Cyrl 2"/>
              </a:rPr>
              <a:t>. В </a:t>
            </a:r>
            <a:r>
              <a:rPr lang="en-US" sz="2000" u="none" strike="noStrike" dirty="0" err="1">
                <a:solidFill>
                  <a:srgbClr val="0F1724"/>
                </a:solidFill>
                <a:latin typeface="Museo Sans Cyrl 2"/>
                <a:ea typeface="Museo Sans Cyrl 2"/>
                <a:cs typeface="Museo Sans Cyrl 2"/>
                <a:sym typeface="Museo Sans Cyrl 2"/>
              </a:rPr>
              <a:t>рамках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проекта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был</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осуществлен</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анализ</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идентификации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соответствующих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зубчатых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колес</a:t>
            </a:r>
            <a:r>
              <a:rPr lang="en-US" sz="2000" u="none" strike="noStrike" dirty="0">
                <a:solidFill>
                  <a:srgbClr val="0F1724"/>
                </a:solidFill>
                <a:latin typeface="Museo Sans Cyrl 2"/>
                <a:ea typeface="Museo Sans Cyrl 2"/>
                <a:cs typeface="Museo Sans Cyrl 2"/>
                <a:sym typeface="Museo Sans Cyrl 2"/>
              </a:rPr>
              <a:t>, </a:t>
            </a:r>
          </a:p>
          <a:p>
            <a:pPr algn="l">
              <a:lnSpc>
                <a:spcPts val="2400"/>
              </a:lnSpc>
              <a:spcBef>
                <a:spcPct val="0"/>
              </a:spcBef>
            </a:pPr>
            <a:r>
              <a:rPr lang="en-US" sz="2000" u="none" strike="noStrike" dirty="0" err="1">
                <a:solidFill>
                  <a:srgbClr val="0F1724"/>
                </a:solidFill>
                <a:latin typeface="Museo Sans Cyrl 2"/>
                <a:ea typeface="Museo Sans Cyrl 2"/>
                <a:cs typeface="Museo Sans Cyrl 2"/>
                <a:sym typeface="Museo Sans Cyrl 2"/>
              </a:rPr>
              <a:t>их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геометрии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размеров</a:t>
            </a:r>
            <a:r>
              <a:rPr lang="en-US" sz="2000" u="none" strike="noStrike" dirty="0">
                <a:solidFill>
                  <a:srgbClr val="0F1724"/>
                </a:solidFill>
                <a:latin typeface="Museo Sans Cyrl 2"/>
                <a:ea typeface="Museo Sans Cyrl 2"/>
                <a:cs typeface="Museo Sans Cyrl 2"/>
                <a:sym typeface="Museo Sans Cyrl 2"/>
              </a:rPr>
              <a:t> и </a:t>
            </a:r>
            <a:r>
              <a:rPr lang="en-US" sz="2000" u="none" strike="noStrike" dirty="0" err="1">
                <a:solidFill>
                  <a:srgbClr val="0F1724"/>
                </a:solidFill>
                <a:latin typeface="Museo Sans Cyrl 2"/>
                <a:ea typeface="Museo Sans Cyrl 2"/>
                <a:cs typeface="Museo Sans Cyrl 2"/>
                <a:sym typeface="Museo Sans Cyrl 2"/>
              </a:rPr>
              <a:t>материала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для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замещения</a:t>
            </a:r>
            <a:r>
              <a:rPr lang="en-US" sz="2000" u="none" strike="noStrike" dirty="0">
                <a:solidFill>
                  <a:srgbClr val="0F1724"/>
                </a:solidFill>
                <a:latin typeface="Museo Sans Cyrl 2"/>
                <a:ea typeface="Museo Sans Cyrl 2"/>
                <a:cs typeface="Museo Sans Cyrl 2"/>
                <a:sym typeface="Museo Sans Cyrl 2"/>
              </a:rPr>
              <a:t> </a:t>
            </a:r>
          </a:p>
          <a:p>
            <a:pPr marL="0" lvl="1" indent="0" algn="l">
              <a:lnSpc>
                <a:spcPts val="2400"/>
              </a:lnSpc>
              <a:spcBef>
                <a:spcPct val="0"/>
              </a:spcBef>
            </a:pPr>
            <a:r>
              <a:rPr lang="en-US" sz="2000" u="none" strike="noStrike" dirty="0">
                <a:solidFill>
                  <a:srgbClr val="0F1724"/>
                </a:solidFill>
                <a:latin typeface="Museo Sans Cyrl 2"/>
                <a:ea typeface="Museo Sans Cyrl 2"/>
                <a:cs typeface="Museo Sans Cyrl 2"/>
                <a:sym typeface="Museo Sans Cyrl 2"/>
              </a:rPr>
              <a:t>в </a:t>
            </a:r>
            <a:r>
              <a:rPr lang="en-US" sz="2000" u="none" strike="noStrike" dirty="0" err="1">
                <a:solidFill>
                  <a:srgbClr val="0F1724"/>
                </a:solidFill>
                <a:latin typeface="Museo Sans Cyrl 2"/>
                <a:ea typeface="Museo Sans Cyrl 2"/>
                <a:cs typeface="Museo Sans Cyrl 2"/>
                <a:sym typeface="Museo Sans Cyrl 2"/>
              </a:rPr>
              <a:t>иностранных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редукторах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Кроме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того</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был</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выполнен</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подбор</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производства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для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изготовления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новых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деталей</a:t>
            </a:r>
            <a:r>
              <a:rPr lang="en-US" sz="2000" u="none" strike="noStrike" dirty="0">
                <a:solidFill>
                  <a:srgbClr val="0F1724"/>
                </a:solidFill>
                <a:latin typeface="Museo Sans Cyrl 2"/>
                <a:ea typeface="Museo Sans Cyrl 2"/>
                <a:cs typeface="Museo Sans Cyrl 2"/>
                <a:sym typeface="Museo Sans Cyrl 2"/>
              </a:rPr>
              <a:t>.</a:t>
            </a:r>
          </a:p>
          <a:p>
            <a:pPr algn="l">
              <a:lnSpc>
                <a:spcPts val="2400"/>
              </a:lnSpc>
              <a:spcBef>
                <a:spcPct val="0"/>
              </a:spcBef>
            </a:pPr>
            <a:r>
              <a:rPr lang="en-US" sz="2000" u="none" strike="noStrike" dirty="0" err="1">
                <a:solidFill>
                  <a:srgbClr val="0F1724"/>
                </a:solidFill>
                <a:latin typeface="Museo Sans Cyrl 2"/>
                <a:ea typeface="Museo Sans Cyrl 2"/>
                <a:cs typeface="Museo Sans Cyrl 2"/>
                <a:sym typeface="Museo Sans Cyrl 2"/>
              </a:rPr>
              <a:t>Результатом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проекта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стало</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разработанное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техническое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решение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включающее</a:t>
            </a:r>
            <a:r>
              <a:rPr lang="en-US" sz="2000" u="none" strike="noStrike" dirty="0">
                <a:solidFill>
                  <a:srgbClr val="0F1724"/>
                </a:solidFill>
                <a:latin typeface="Museo Sans Cyrl 2"/>
                <a:ea typeface="Museo Sans Cyrl 2"/>
                <a:cs typeface="Museo Sans Cyrl 2"/>
                <a:sym typeface="Museo Sans Cyrl 2"/>
              </a:rPr>
              <a:t> в </a:t>
            </a:r>
            <a:r>
              <a:rPr lang="en-US" sz="2000" u="none" strike="noStrike" dirty="0" err="1">
                <a:solidFill>
                  <a:srgbClr val="0F1724"/>
                </a:solidFill>
                <a:latin typeface="Museo Sans Cyrl 2"/>
                <a:ea typeface="Museo Sans Cyrl 2"/>
                <a:cs typeface="Museo Sans Cyrl 2"/>
                <a:sym typeface="Museo Sans Cyrl 2"/>
              </a:rPr>
              <a:t>себя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детальные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технические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чертежи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заменяемых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деталей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результаты</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анализа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геометрии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зубчатых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колес</a:t>
            </a:r>
            <a:r>
              <a:rPr lang="en-US" sz="2000" u="none" strike="noStrike" dirty="0">
                <a:solidFill>
                  <a:srgbClr val="0F1724"/>
                </a:solidFill>
                <a:latin typeface="Museo Sans Cyrl 2"/>
                <a:ea typeface="Museo Sans Cyrl 2"/>
                <a:cs typeface="Museo Sans Cyrl 2"/>
                <a:sym typeface="Museo Sans Cyrl 2"/>
              </a:rPr>
              <a:t>, а </a:t>
            </a:r>
            <a:r>
              <a:rPr lang="en-US" sz="2000" u="none" strike="noStrike" dirty="0" err="1">
                <a:solidFill>
                  <a:srgbClr val="0F1724"/>
                </a:solidFill>
                <a:latin typeface="Museo Sans Cyrl 2"/>
                <a:ea typeface="Museo Sans Cyrl 2"/>
                <a:cs typeface="Museo Sans Cyrl 2"/>
                <a:sym typeface="Museo Sans Cyrl 2"/>
              </a:rPr>
              <a:t>также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рекомендации</a:t>
            </a:r>
            <a:r>
              <a:rPr lang="en-US" sz="2000" u="none" strike="noStrike" dirty="0">
                <a:solidFill>
                  <a:srgbClr val="0F1724"/>
                </a:solidFill>
                <a:latin typeface="Museo Sans Cyrl 2"/>
                <a:ea typeface="Museo Sans Cyrl 2"/>
                <a:cs typeface="Museo Sans Cyrl 2"/>
                <a:sym typeface="Museo Sans Cyrl 2"/>
              </a:rPr>
              <a:t> </a:t>
            </a:r>
          </a:p>
          <a:p>
            <a:pPr marL="0" lvl="1" indent="0" algn="l">
              <a:lnSpc>
                <a:spcPts val="2400"/>
              </a:lnSpc>
              <a:spcBef>
                <a:spcPct val="0"/>
              </a:spcBef>
            </a:pPr>
            <a:r>
              <a:rPr lang="en-US" sz="2000" u="none" strike="noStrike" dirty="0" err="1">
                <a:solidFill>
                  <a:srgbClr val="0F1724"/>
                </a:solidFill>
                <a:latin typeface="Museo Sans Cyrl 2"/>
                <a:ea typeface="Museo Sans Cyrl 2"/>
                <a:cs typeface="Museo Sans Cyrl 2"/>
                <a:sym typeface="Museo Sans Cyrl 2"/>
              </a:rPr>
              <a:t>по</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производству</a:t>
            </a:r>
            <a:r>
              <a:rPr lang="en-US" sz="2000" u="none" strike="noStrike" dirty="0">
                <a:solidFill>
                  <a:srgbClr val="0F1724"/>
                </a:solidFill>
                <a:latin typeface="Museo Sans Cyrl 2"/>
                <a:ea typeface="Museo Sans Cyrl 2"/>
                <a:cs typeface="Museo Sans Cyrl 2"/>
                <a:sym typeface="Museo Sans Cyrl 2"/>
              </a:rPr>
              <a:t> и </a:t>
            </a:r>
            <a:r>
              <a:rPr lang="en-US" sz="2000" u="none" strike="noStrike" dirty="0" err="1">
                <a:solidFill>
                  <a:srgbClr val="0F1724"/>
                </a:solidFill>
                <a:latin typeface="Museo Sans Cyrl 2"/>
                <a:ea typeface="Museo Sans Cyrl 2"/>
                <a:cs typeface="Museo Sans Cyrl 2"/>
                <a:sym typeface="Museo Sans Cyrl 2"/>
              </a:rPr>
              <a:t>эксплуатации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новых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деталей</a:t>
            </a:r>
            <a:r>
              <a:rPr lang="en-US" sz="2000" u="none" strike="noStrike" dirty="0">
                <a:solidFill>
                  <a:srgbClr val="0F1724"/>
                </a:solidFill>
                <a:latin typeface="Museo Sans Cyrl 2"/>
                <a:ea typeface="Museo Sans Cyrl 2"/>
                <a:cs typeface="Museo Sans Cyrl 2"/>
                <a:sym typeface="Museo Sans Cyrl 2"/>
              </a:rPr>
              <a:t>.</a:t>
            </a:r>
          </a:p>
          <a:p>
            <a:pPr algn="l">
              <a:lnSpc>
                <a:spcPts val="2400"/>
              </a:lnSpc>
              <a:spcBef>
                <a:spcPct val="0"/>
              </a:spcBef>
            </a:pPr>
            <a:r>
              <a:rPr lang="en-US" sz="2000" u="none" strike="noStrike" dirty="0" err="1">
                <a:solidFill>
                  <a:srgbClr val="0F1724"/>
                </a:solidFill>
                <a:latin typeface="Museo Sans Cyrl 2"/>
                <a:ea typeface="Museo Sans Cyrl 2"/>
                <a:cs typeface="Museo Sans Cyrl 2"/>
                <a:sym typeface="Museo Sans Cyrl 2"/>
              </a:rPr>
              <a:t>Этот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проект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подчеркивает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способности</a:t>
            </a:r>
            <a:r>
              <a:rPr lang="en-US" sz="2000" u="none" strike="noStrike" dirty="0">
                <a:solidFill>
                  <a:srgbClr val="0F1724"/>
                </a:solidFill>
                <a:latin typeface="Museo Sans Cyrl 2"/>
                <a:ea typeface="Museo Sans Cyrl 2"/>
                <a:cs typeface="Museo Sans Cyrl 2"/>
                <a:sym typeface="Museo Sans Cyrl 2"/>
              </a:rPr>
              <a:t> в </a:t>
            </a:r>
            <a:r>
              <a:rPr lang="en-US" sz="2000" u="none" strike="noStrike" dirty="0" err="1">
                <a:solidFill>
                  <a:srgbClr val="0F1724"/>
                </a:solidFill>
                <a:latin typeface="Museo Sans Cyrl 2"/>
                <a:ea typeface="Museo Sans Cyrl 2"/>
                <a:cs typeface="Museo Sans Cyrl 2"/>
                <a:sym typeface="Museo Sans Cyrl 2"/>
              </a:rPr>
              <a:t>области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реверс</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инжиниринга</a:t>
            </a:r>
            <a:r>
              <a:rPr lang="en-US" sz="2000" u="none" strike="noStrike" dirty="0">
                <a:solidFill>
                  <a:srgbClr val="0F1724"/>
                </a:solidFill>
                <a:latin typeface="Museo Sans Cyrl 2"/>
                <a:ea typeface="Museo Sans Cyrl 2"/>
                <a:cs typeface="Museo Sans Cyrl 2"/>
                <a:sym typeface="Museo Sans Cyrl 2"/>
              </a:rPr>
              <a:t> и </a:t>
            </a:r>
            <a:r>
              <a:rPr lang="en-US" sz="2000" u="none" strike="noStrike" dirty="0" err="1">
                <a:solidFill>
                  <a:srgbClr val="0F1724"/>
                </a:solidFill>
                <a:latin typeface="Museo Sans Cyrl 2"/>
                <a:ea typeface="Museo Sans Cyrl 2"/>
                <a:cs typeface="Museo Sans Cyrl 2"/>
                <a:sym typeface="Museo Sans Cyrl 2"/>
              </a:rPr>
              <a:t>подбора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производства</a:t>
            </a:r>
            <a:r>
              <a:rPr lang="en-US" sz="2000" u="none" strike="noStrike" dirty="0">
                <a:solidFill>
                  <a:srgbClr val="0F1724"/>
                </a:solidFill>
                <a:latin typeface="Museo Sans Cyrl 2"/>
                <a:ea typeface="Museo Sans Cyrl 2"/>
                <a:cs typeface="Museo Sans Cyrl 2"/>
                <a:sym typeface="Museo Sans Cyrl 2"/>
              </a:rPr>
              <a:t>, </a:t>
            </a:r>
          </a:p>
          <a:p>
            <a:pPr marL="0" lvl="1" indent="0" algn="l">
              <a:lnSpc>
                <a:spcPts val="2400"/>
              </a:lnSpc>
              <a:spcBef>
                <a:spcPct val="0"/>
              </a:spcBef>
            </a:pPr>
            <a:r>
              <a:rPr lang="en-US" sz="2000" u="none" strike="noStrike" dirty="0">
                <a:solidFill>
                  <a:srgbClr val="0F1724"/>
                </a:solidFill>
                <a:latin typeface="Museo Sans Cyrl 2"/>
                <a:ea typeface="Museo Sans Cyrl 2"/>
                <a:cs typeface="Museo Sans Cyrl 2"/>
                <a:sym typeface="Museo Sans Cyrl 2"/>
              </a:rPr>
              <a:t>а </a:t>
            </a:r>
            <a:r>
              <a:rPr lang="en-US" sz="2000" u="none" strike="noStrike" dirty="0" err="1">
                <a:solidFill>
                  <a:srgbClr val="0F1724"/>
                </a:solidFill>
                <a:latin typeface="Museo Sans Cyrl 2"/>
                <a:ea typeface="Museo Sans Cyrl 2"/>
                <a:cs typeface="Museo Sans Cyrl 2"/>
                <a:sym typeface="Museo Sans Cyrl 2"/>
              </a:rPr>
              <a:t>также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готовность</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решать</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сложные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технические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задачи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для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улучшения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производственных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процессов</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заказчиков</a:t>
            </a:r>
            <a:r>
              <a:rPr lang="en-US" sz="2000" u="none" strike="noStrike" dirty="0">
                <a:solidFill>
                  <a:srgbClr val="0F1724"/>
                </a:solidFill>
                <a:latin typeface="Museo Sans Cyrl 2"/>
                <a:ea typeface="Museo Sans Cyrl 2"/>
                <a:cs typeface="Museo Sans Cyrl 2"/>
                <a:sym typeface="Museo Sans Cyrl 2"/>
              </a:rPr>
              <a:t>. </a:t>
            </a:r>
          </a:p>
        </p:txBody>
      </p:sp>
      <p:sp>
        <p:nvSpPr>
          <p:cNvPr id="24" name="TextBox 24"/>
          <p:cNvSpPr txBox="1"/>
          <p:nvPr/>
        </p:nvSpPr>
        <p:spPr>
          <a:xfrm>
            <a:off x="1087528" y="8260127"/>
            <a:ext cx="7470306" cy="923925"/>
          </a:xfrm>
          <a:prstGeom prst="rect">
            <a:avLst/>
          </a:prstGeom>
        </p:spPr>
        <p:txBody>
          <a:bodyPr lIns="0" tIns="0" rIns="0" bIns="0" rtlCol="0" anchor="t">
            <a:spAutoFit/>
          </a:bodyPr>
          <a:lstStyle/>
          <a:p>
            <a:pPr marL="0" lvl="0" indent="0" algn="ctr">
              <a:lnSpc>
                <a:spcPts val="2400"/>
              </a:lnSpc>
              <a:spcBef>
                <a:spcPct val="0"/>
              </a:spcBef>
            </a:pPr>
            <a:r>
              <a:rPr lang="en-US" sz="2000" b="1" u="none" strike="noStrike">
                <a:solidFill>
                  <a:srgbClr val="0F1724"/>
                </a:solidFill>
                <a:latin typeface="Museo Sans Cyrl 3"/>
                <a:ea typeface="Museo Sans Cyrl 3"/>
                <a:cs typeface="Museo Sans Cyrl 3"/>
                <a:sym typeface="Museo Sans Cyrl 3"/>
              </a:rPr>
              <a:t>Проект был выполнен с целью проведения реверс инжиниринга деталей иностранных редукторов, </a:t>
            </a:r>
          </a:p>
          <a:p>
            <a:pPr marL="0" lvl="0" indent="0" algn="ctr">
              <a:lnSpc>
                <a:spcPts val="2400"/>
              </a:lnSpc>
              <a:spcBef>
                <a:spcPct val="0"/>
              </a:spcBef>
            </a:pPr>
            <a:r>
              <a:rPr lang="en-US" sz="2000" b="1" u="none" strike="noStrike">
                <a:solidFill>
                  <a:srgbClr val="0F1724"/>
                </a:solidFill>
                <a:latin typeface="Museo Sans Cyrl 3"/>
                <a:ea typeface="Museo Sans Cyrl 3"/>
                <a:cs typeface="Museo Sans Cyrl 3"/>
                <a:sym typeface="Museo Sans Cyrl 3"/>
              </a:rPr>
              <a:t>в частности замены</a:t>
            </a:r>
          </a:p>
        </p:txBody>
      </p:sp>
      <p:pic>
        <p:nvPicPr>
          <p:cNvPr id="26" name="Рисунок 25">
            <a:extLst>
              <a:ext uri="{FF2B5EF4-FFF2-40B4-BE49-F238E27FC236}">
                <a16:creationId xmlns:a16="http://schemas.microsoft.com/office/drawing/2014/main" id="{1ECB4408-652A-4659-B071-8FA9C9A040A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8065145" y="2234931"/>
            <a:ext cx="3079399" cy="1496930"/>
          </a:xfrm>
          <a:prstGeom prst="rect">
            <a:avLst/>
          </a:prstGeom>
          <a:ln>
            <a:solidFill>
              <a:srgbClr val="F1DA3D"/>
            </a:solidFill>
          </a:ln>
          <a:scene3d>
            <a:camera prst="perspectiveLeft"/>
            <a:lightRig rig="threePt" dir="t"/>
          </a:scene3d>
        </p:spPr>
      </p:pic>
      <p:pic>
        <p:nvPicPr>
          <p:cNvPr id="28" name="Рисунок 27">
            <a:extLst>
              <a:ext uri="{FF2B5EF4-FFF2-40B4-BE49-F238E27FC236}">
                <a16:creationId xmlns:a16="http://schemas.microsoft.com/office/drawing/2014/main" id="{8FCF4A03-1904-4CC6-BBBC-FA83CC81760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2399" y="4136673"/>
            <a:ext cx="6343650" cy="3571875"/>
          </a:xfrm>
          <a:prstGeom prst="rect">
            <a:avLst/>
          </a:prstGeom>
        </p:spPr>
      </p:pic>
      <p:pic>
        <p:nvPicPr>
          <p:cNvPr id="30" name="Рисунок 29">
            <a:extLst>
              <a:ext uri="{FF2B5EF4-FFF2-40B4-BE49-F238E27FC236}">
                <a16:creationId xmlns:a16="http://schemas.microsoft.com/office/drawing/2014/main" id="{49F2052B-00FF-4425-A49D-DB61EAB5B9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49005" y="8154168"/>
            <a:ext cx="1247775" cy="1247775"/>
          </a:xfrm>
          <a:prstGeom prst="rect">
            <a:avLst/>
          </a:prstGeom>
        </p:spPr>
      </p:pic>
      <p:pic>
        <p:nvPicPr>
          <p:cNvPr id="32" name="Рисунок 31">
            <a:extLst>
              <a:ext uri="{FF2B5EF4-FFF2-40B4-BE49-F238E27FC236}">
                <a16:creationId xmlns:a16="http://schemas.microsoft.com/office/drawing/2014/main" id="{000850AE-1702-42EC-9088-5525CC92FA4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696780" y="8141998"/>
            <a:ext cx="1247775" cy="1247775"/>
          </a:xfrm>
          <a:prstGeom prst="rect">
            <a:avLst/>
          </a:prstGeom>
        </p:spPr>
      </p:pic>
      <p:pic>
        <p:nvPicPr>
          <p:cNvPr id="34" name="Рисунок 33">
            <a:extLst>
              <a:ext uri="{FF2B5EF4-FFF2-40B4-BE49-F238E27FC236}">
                <a16:creationId xmlns:a16="http://schemas.microsoft.com/office/drawing/2014/main" id="{A764E774-7FCF-4FFC-BCAB-2AEE66AEED4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116093" y="8093689"/>
            <a:ext cx="1247775" cy="1247775"/>
          </a:xfrm>
          <a:prstGeom prst="rect">
            <a:avLst/>
          </a:prstGeom>
        </p:spPr>
      </p:pic>
      <p:pic>
        <p:nvPicPr>
          <p:cNvPr id="36" name="Рисунок 35">
            <a:extLst>
              <a:ext uri="{FF2B5EF4-FFF2-40B4-BE49-F238E27FC236}">
                <a16:creationId xmlns:a16="http://schemas.microsoft.com/office/drawing/2014/main" id="{A5724681-2058-483C-9737-477BEC6AF19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18095" y="6649810"/>
            <a:ext cx="3657600" cy="1247775"/>
          </a:xfrm>
          <a:prstGeom prst="rect">
            <a:avLst/>
          </a:prstGeom>
        </p:spPr>
      </p:pic>
      <p:pic>
        <p:nvPicPr>
          <p:cNvPr id="38" name="Рисунок 37">
            <a:extLst>
              <a:ext uri="{FF2B5EF4-FFF2-40B4-BE49-F238E27FC236}">
                <a16:creationId xmlns:a16="http://schemas.microsoft.com/office/drawing/2014/main" id="{3E5A2028-29A2-466A-A751-1364D425DAD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510509" y="8061741"/>
            <a:ext cx="2689963" cy="168122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724"/>
        </a:solidFill>
        <a:effectLst/>
      </p:bgPr>
    </p:bg>
    <p:spTree>
      <p:nvGrpSpPr>
        <p:cNvPr id="1" name=""/>
        <p:cNvGrpSpPr/>
        <p:nvPr/>
      </p:nvGrpSpPr>
      <p:grpSpPr>
        <a:xfrm>
          <a:off x="0" y="0"/>
          <a:ext cx="0" cy="0"/>
          <a:chOff x="0" y="0"/>
          <a:chExt cx="0" cy="0"/>
        </a:xfrm>
      </p:grpSpPr>
      <p:grpSp>
        <p:nvGrpSpPr>
          <p:cNvPr id="3" name="Group 3"/>
          <p:cNvGrpSpPr/>
          <p:nvPr/>
        </p:nvGrpSpPr>
        <p:grpSpPr>
          <a:xfrm>
            <a:off x="0" y="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6" name="Group 6"/>
          <p:cNvGrpSpPr/>
          <p:nvPr/>
        </p:nvGrpSpPr>
        <p:grpSpPr>
          <a:xfrm>
            <a:off x="670356" y="1323892"/>
            <a:ext cx="1028700" cy="10287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9" name="Group 9"/>
          <p:cNvGrpSpPr/>
          <p:nvPr/>
        </p:nvGrpSpPr>
        <p:grpSpPr>
          <a:xfrm>
            <a:off x="670356" y="4609766"/>
            <a:ext cx="1028700" cy="102870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12" name="Group 12"/>
          <p:cNvGrpSpPr/>
          <p:nvPr/>
        </p:nvGrpSpPr>
        <p:grpSpPr>
          <a:xfrm>
            <a:off x="8809468" y="1323892"/>
            <a:ext cx="1028700" cy="1028700"/>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15" name="Group 15"/>
          <p:cNvGrpSpPr/>
          <p:nvPr/>
        </p:nvGrpSpPr>
        <p:grpSpPr>
          <a:xfrm>
            <a:off x="8809468" y="4609766"/>
            <a:ext cx="1028700" cy="1028700"/>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17" name="TextBox 17"/>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18" name="Group 18"/>
          <p:cNvGrpSpPr/>
          <p:nvPr/>
        </p:nvGrpSpPr>
        <p:grpSpPr>
          <a:xfrm>
            <a:off x="2576006" y="7990889"/>
            <a:ext cx="1028700" cy="1028700"/>
            <a:chOff x="0" y="0"/>
            <a:chExt cx="812800" cy="812800"/>
          </a:xfrm>
        </p:grpSpPr>
        <p:sp>
          <p:nvSpPr>
            <p:cNvPr id="19" name="Freeform 1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20" name="TextBox 20"/>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sp>
        <p:nvSpPr>
          <p:cNvPr id="21" name="AutoShape 21"/>
          <p:cNvSpPr/>
          <p:nvPr/>
        </p:nvSpPr>
        <p:spPr>
          <a:xfrm>
            <a:off x="0" y="4324016"/>
            <a:ext cx="18288000" cy="0"/>
          </a:xfrm>
          <a:prstGeom prst="line">
            <a:avLst/>
          </a:prstGeom>
          <a:ln w="38100" cap="flat">
            <a:solidFill>
              <a:srgbClr val="F1DA3D">
                <a:alpha val="60000"/>
              </a:srgbClr>
            </a:solidFill>
            <a:prstDash val="solid"/>
            <a:headEnd type="none" w="sm" len="sm"/>
            <a:tailEnd type="none" w="sm" len="sm"/>
          </a:ln>
        </p:spPr>
      </p:sp>
      <p:sp>
        <p:nvSpPr>
          <p:cNvPr id="22" name="AutoShape 22"/>
          <p:cNvSpPr/>
          <p:nvPr/>
        </p:nvSpPr>
        <p:spPr>
          <a:xfrm>
            <a:off x="-334532" y="7714664"/>
            <a:ext cx="18288000" cy="0"/>
          </a:xfrm>
          <a:prstGeom prst="line">
            <a:avLst/>
          </a:prstGeom>
          <a:ln w="38100" cap="flat">
            <a:solidFill>
              <a:srgbClr val="F1DA3D">
                <a:alpha val="60000"/>
              </a:srgbClr>
            </a:solidFill>
            <a:prstDash val="solid"/>
            <a:headEnd type="none" w="sm" len="sm"/>
            <a:tailEnd type="none" w="sm" len="sm"/>
          </a:ln>
        </p:spPr>
      </p:sp>
      <p:grpSp>
        <p:nvGrpSpPr>
          <p:cNvPr id="23" name="Group 23"/>
          <p:cNvGrpSpPr/>
          <p:nvPr/>
        </p:nvGrpSpPr>
        <p:grpSpPr>
          <a:xfrm>
            <a:off x="1977408" y="2624104"/>
            <a:ext cx="5754647" cy="1376061"/>
            <a:chOff x="0" y="0"/>
            <a:chExt cx="1515627" cy="362419"/>
          </a:xfrm>
        </p:grpSpPr>
        <p:sp>
          <p:nvSpPr>
            <p:cNvPr id="24" name="Freeform 24"/>
            <p:cNvSpPr/>
            <p:nvPr/>
          </p:nvSpPr>
          <p:spPr>
            <a:xfrm>
              <a:off x="0" y="0"/>
              <a:ext cx="1515627" cy="362419"/>
            </a:xfrm>
            <a:custGeom>
              <a:avLst/>
              <a:gdLst/>
              <a:ahLst/>
              <a:cxnLst/>
              <a:rect l="l" t="t" r="r" b="b"/>
              <a:pathLst>
                <a:path w="1515627" h="362419">
                  <a:moveTo>
                    <a:pt x="0" y="0"/>
                  </a:moveTo>
                  <a:lnTo>
                    <a:pt x="1515627" y="0"/>
                  </a:lnTo>
                  <a:lnTo>
                    <a:pt x="1515627" y="362419"/>
                  </a:lnTo>
                  <a:lnTo>
                    <a:pt x="0" y="362419"/>
                  </a:lnTo>
                  <a:close/>
                </a:path>
              </a:pathLst>
            </a:custGeom>
            <a:solidFill>
              <a:srgbClr val="645F3E">
                <a:alpha val="40000"/>
              </a:srgbClr>
            </a:solidFill>
          </p:spPr>
        </p:sp>
        <p:sp>
          <p:nvSpPr>
            <p:cNvPr id="25" name="TextBox 25"/>
            <p:cNvSpPr txBox="1"/>
            <p:nvPr/>
          </p:nvSpPr>
          <p:spPr>
            <a:xfrm>
              <a:off x="0" y="0"/>
              <a:ext cx="1515627" cy="362419"/>
            </a:xfrm>
            <a:prstGeom prst="rect">
              <a:avLst/>
            </a:prstGeom>
          </p:spPr>
          <p:txBody>
            <a:bodyPr lIns="50800" tIns="50800" rIns="50800" bIns="50800" rtlCol="0" anchor="ctr"/>
            <a:lstStyle/>
            <a:p>
              <a:pPr algn="ctr">
                <a:lnSpc>
                  <a:spcPts val="2999"/>
                </a:lnSpc>
              </a:pPr>
              <a:endParaRPr/>
            </a:p>
          </p:txBody>
        </p:sp>
      </p:grpSp>
      <p:sp>
        <p:nvSpPr>
          <p:cNvPr id="26" name="TextBox 26"/>
          <p:cNvSpPr txBox="1"/>
          <p:nvPr/>
        </p:nvSpPr>
        <p:spPr>
          <a:xfrm>
            <a:off x="188891" y="328646"/>
            <a:ext cx="650917" cy="371475"/>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15</a:t>
            </a:r>
          </a:p>
        </p:txBody>
      </p:sp>
      <p:sp>
        <p:nvSpPr>
          <p:cNvPr id="27" name="TextBox 27"/>
          <p:cNvSpPr txBox="1"/>
          <p:nvPr/>
        </p:nvSpPr>
        <p:spPr>
          <a:xfrm>
            <a:off x="859247" y="1652538"/>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01</a:t>
            </a:r>
          </a:p>
        </p:txBody>
      </p:sp>
      <p:sp>
        <p:nvSpPr>
          <p:cNvPr id="28" name="TextBox 28"/>
          <p:cNvSpPr txBox="1"/>
          <p:nvPr/>
        </p:nvSpPr>
        <p:spPr>
          <a:xfrm>
            <a:off x="859247" y="4938411"/>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02</a:t>
            </a:r>
          </a:p>
        </p:txBody>
      </p:sp>
      <p:sp>
        <p:nvSpPr>
          <p:cNvPr id="29" name="TextBox 29"/>
          <p:cNvSpPr txBox="1"/>
          <p:nvPr/>
        </p:nvSpPr>
        <p:spPr>
          <a:xfrm>
            <a:off x="2031922" y="1323892"/>
            <a:ext cx="5700133" cy="1114425"/>
          </a:xfrm>
          <a:prstGeom prst="rect">
            <a:avLst/>
          </a:prstGeom>
        </p:spPr>
        <p:txBody>
          <a:bodyPr lIns="0" tIns="0" rIns="0" bIns="0" rtlCol="0" anchor="t">
            <a:spAutoFit/>
          </a:bodyPr>
          <a:lstStyle/>
          <a:p>
            <a:pPr algn="l">
              <a:lnSpc>
                <a:spcPts val="2999"/>
              </a:lnSpc>
            </a:pPr>
            <a:r>
              <a:rPr lang="en-US" sz="2499">
                <a:solidFill>
                  <a:srgbClr val="FFFFFF"/>
                </a:solidFill>
                <a:latin typeface="Museo Sans Cyrl 3"/>
                <a:ea typeface="Museo Sans Cyrl 3"/>
                <a:cs typeface="Museo Sans Cyrl 3"/>
                <a:sym typeface="Museo Sans Cyrl 3"/>
              </a:rPr>
              <a:t>Как же мы устали </a:t>
            </a:r>
          </a:p>
          <a:p>
            <a:pPr algn="l">
              <a:lnSpc>
                <a:spcPts val="2999"/>
              </a:lnSpc>
              <a:spcBef>
                <a:spcPct val="0"/>
              </a:spcBef>
            </a:pPr>
            <a:r>
              <a:rPr lang="en-US" sz="2499">
                <a:solidFill>
                  <a:srgbClr val="FFFFFF"/>
                </a:solidFill>
                <a:latin typeface="Museo Sans Cyrl 3"/>
                <a:ea typeface="Museo Sans Cyrl 3"/>
                <a:cs typeface="Museo Sans Cyrl 3"/>
                <a:sym typeface="Museo Sans Cyrl 3"/>
              </a:rPr>
              <a:t>от тормозящей производство неполной информации из чертежа! </a:t>
            </a:r>
          </a:p>
        </p:txBody>
      </p:sp>
      <p:sp>
        <p:nvSpPr>
          <p:cNvPr id="30" name="TextBox 30"/>
          <p:cNvSpPr txBox="1"/>
          <p:nvPr/>
        </p:nvSpPr>
        <p:spPr>
          <a:xfrm>
            <a:off x="2031922" y="2676191"/>
            <a:ext cx="5700133" cy="961802"/>
          </a:xfrm>
          <a:prstGeom prst="rect">
            <a:avLst/>
          </a:prstGeom>
        </p:spPr>
        <p:txBody>
          <a:bodyPr lIns="0" tIns="0" rIns="0" bIns="0" rtlCol="0" anchor="t">
            <a:spAutoFit/>
          </a:bodyPr>
          <a:lstStyle/>
          <a:p>
            <a:pPr algn="l">
              <a:lnSpc>
                <a:spcPts val="2520"/>
              </a:lnSpc>
              <a:spcBef>
                <a:spcPct val="0"/>
              </a:spcBef>
            </a:pPr>
            <a:r>
              <a:rPr lang="en-US" sz="2100" dirty="0" err="1">
                <a:solidFill>
                  <a:srgbClr val="FFFFFF"/>
                </a:solidFill>
                <a:latin typeface="Museo Sans Cyrl 1"/>
                <a:ea typeface="Museo Sans Cyrl 1"/>
                <a:cs typeface="Museo Sans Cyrl 1"/>
                <a:sym typeface="Museo Sans Cyrl 1"/>
              </a:rPr>
              <a:t>Закажите</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детализированные</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чертежи</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которые</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обеспечат</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полную</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информацию</a:t>
            </a:r>
            <a:r>
              <a:rPr lang="en-US" sz="2100" dirty="0">
                <a:solidFill>
                  <a:srgbClr val="FFFFFF"/>
                </a:solidFill>
                <a:latin typeface="Museo Sans Cyrl 1"/>
                <a:ea typeface="Museo Sans Cyrl 1"/>
                <a:cs typeface="Museo Sans Cyrl 1"/>
                <a:sym typeface="Museo Sans Cyrl 1"/>
              </a:rPr>
              <a:t> и </a:t>
            </a:r>
            <a:r>
              <a:rPr lang="en-US" sz="2100" dirty="0" err="1">
                <a:solidFill>
                  <a:srgbClr val="FFFFFF"/>
                </a:solidFill>
                <a:latin typeface="Museo Sans Cyrl 1"/>
                <a:ea typeface="Museo Sans Cyrl 1"/>
                <a:cs typeface="Museo Sans Cyrl 1"/>
                <a:sym typeface="Museo Sans Cyrl 1"/>
              </a:rPr>
              <a:t>ускорят</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ваш</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производственный</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процесс</a:t>
            </a:r>
            <a:r>
              <a:rPr lang="en-US" sz="2100" dirty="0">
                <a:solidFill>
                  <a:srgbClr val="FFFFFF"/>
                </a:solidFill>
                <a:latin typeface="Museo Sans Cyrl 1"/>
                <a:ea typeface="Museo Sans Cyrl 1"/>
                <a:cs typeface="Museo Sans Cyrl 1"/>
                <a:sym typeface="Museo Sans Cyrl 1"/>
              </a:rPr>
              <a:t>.</a:t>
            </a:r>
          </a:p>
        </p:txBody>
      </p:sp>
      <p:sp>
        <p:nvSpPr>
          <p:cNvPr id="31" name="TextBox 31"/>
          <p:cNvSpPr txBox="1"/>
          <p:nvPr/>
        </p:nvSpPr>
        <p:spPr>
          <a:xfrm>
            <a:off x="8998359" y="1652538"/>
            <a:ext cx="650917" cy="371475"/>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03</a:t>
            </a:r>
          </a:p>
        </p:txBody>
      </p:sp>
      <p:sp>
        <p:nvSpPr>
          <p:cNvPr id="32" name="TextBox 32"/>
          <p:cNvSpPr txBox="1"/>
          <p:nvPr/>
        </p:nvSpPr>
        <p:spPr>
          <a:xfrm>
            <a:off x="8998359" y="4938411"/>
            <a:ext cx="650917" cy="371475"/>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04</a:t>
            </a:r>
          </a:p>
        </p:txBody>
      </p:sp>
      <p:sp>
        <p:nvSpPr>
          <p:cNvPr id="33" name="TextBox 33"/>
          <p:cNvSpPr txBox="1"/>
          <p:nvPr/>
        </p:nvSpPr>
        <p:spPr>
          <a:xfrm>
            <a:off x="2031922" y="4609766"/>
            <a:ext cx="6063171" cy="1485900"/>
          </a:xfrm>
          <a:prstGeom prst="rect">
            <a:avLst/>
          </a:prstGeom>
        </p:spPr>
        <p:txBody>
          <a:bodyPr lIns="0" tIns="0" rIns="0" bIns="0" rtlCol="0" anchor="t">
            <a:spAutoFit/>
          </a:bodyPr>
          <a:lstStyle/>
          <a:p>
            <a:pPr algn="l">
              <a:lnSpc>
                <a:spcPts val="2999"/>
              </a:lnSpc>
              <a:spcBef>
                <a:spcPct val="0"/>
              </a:spcBef>
            </a:pPr>
            <a:r>
              <a:rPr lang="en-US" sz="2499">
                <a:solidFill>
                  <a:srgbClr val="FFFFFF"/>
                </a:solidFill>
                <a:latin typeface="Museo Sans Cyrl 3"/>
                <a:ea typeface="Museo Sans Cyrl 3"/>
                <a:cs typeface="Museo Sans Cyrl 3"/>
                <a:sym typeface="Museo Sans Cyrl 3"/>
              </a:rPr>
              <a:t>Логистика опять задержала поставку деталей для ремонта оборудования на 2 месяца, где найти реверс инжиниринг! </a:t>
            </a:r>
          </a:p>
        </p:txBody>
      </p:sp>
      <p:grpSp>
        <p:nvGrpSpPr>
          <p:cNvPr id="34" name="Group 34"/>
          <p:cNvGrpSpPr/>
          <p:nvPr/>
        </p:nvGrpSpPr>
        <p:grpSpPr>
          <a:xfrm>
            <a:off x="1977408" y="6207609"/>
            <a:ext cx="5754647" cy="1376061"/>
            <a:chOff x="0" y="0"/>
            <a:chExt cx="1515627" cy="362419"/>
          </a:xfrm>
        </p:grpSpPr>
        <p:sp>
          <p:nvSpPr>
            <p:cNvPr id="35" name="Freeform 35"/>
            <p:cNvSpPr/>
            <p:nvPr/>
          </p:nvSpPr>
          <p:spPr>
            <a:xfrm>
              <a:off x="0" y="0"/>
              <a:ext cx="1515627" cy="362419"/>
            </a:xfrm>
            <a:custGeom>
              <a:avLst/>
              <a:gdLst/>
              <a:ahLst/>
              <a:cxnLst/>
              <a:rect l="l" t="t" r="r" b="b"/>
              <a:pathLst>
                <a:path w="1515627" h="362419">
                  <a:moveTo>
                    <a:pt x="0" y="0"/>
                  </a:moveTo>
                  <a:lnTo>
                    <a:pt x="1515627" y="0"/>
                  </a:lnTo>
                  <a:lnTo>
                    <a:pt x="1515627" y="362419"/>
                  </a:lnTo>
                  <a:lnTo>
                    <a:pt x="0" y="362419"/>
                  </a:lnTo>
                  <a:close/>
                </a:path>
              </a:pathLst>
            </a:custGeom>
            <a:solidFill>
              <a:srgbClr val="645F3E">
                <a:alpha val="40000"/>
              </a:srgbClr>
            </a:solidFill>
          </p:spPr>
        </p:sp>
        <p:sp>
          <p:nvSpPr>
            <p:cNvPr id="36" name="TextBox 36"/>
            <p:cNvSpPr txBox="1"/>
            <p:nvPr/>
          </p:nvSpPr>
          <p:spPr>
            <a:xfrm>
              <a:off x="0" y="0"/>
              <a:ext cx="1515627" cy="362419"/>
            </a:xfrm>
            <a:prstGeom prst="rect">
              <a:avLst/>
            </a:prstGeom>
          </p:spPr>
          <p:txBody>
            <a:bodyPr lIns="50800" tIns="50800" rIns="50800" bIns="50800" rtlCol="0" anchor="ctr"/>
            <a:lstStyle/>
            <a:p>
              <a:pPr algn="ctr">
                <a:lnSpc>
                  <a:spcPts val="2999"/>
                </a:lnSpc>
              </a:pPr>
              <a:endParaRPr/>
            </a:p>
          </p:txBody>
        </p:sp>
      </p:grpSp>
      <p:sp>
        <p:nvSpPr>
          <p:cNvPr id="37" name="TextBox 37"/>
          <p:cNvSpPr txBox="1"/>
          <p:nvPr/>
        </p:nvSpPr>
        <p:spPr>
          <a:xfrm>
            <a:off x="2031922" y="6333539"/>
            <a:ext cx="5700133" cy="952500"/>
          </a:xfrm>
          <a:prstGeom prst="rect">
            <a:avLst/>
          </a:prstGeom>
        </p:spPr>
        <p:txBody>
          <a:bodyPr lIns="0" tIns="0" rIns="0" bIns="0" rtlCol="0" anchor="t">
            <a:spAutoFit/>
          </a:bodyPr>
          <a:lstStyle/>
          <a:p>
            <a:pPr algn="l">
              <a:lnSpc>
                <a:spcPts val="2520"/>
              </a:lnSpc>
              <a:spcBef>
                <a:spcPct val="0"/>
              </a:spcBef>
            </a:pPr>
            <a:r>
              <a:rPr lang="ru-RU" sz="2100" dirty="0">
                <a:solidFill>
                  <a:srgbClr val="FFFFFF"/>
                </a:solidFill>
                <a:latin typeface="Museo Sans Cyrl 1"/>
                <a:ea typeface="Museo Sans Cyrl 1"/>
                <a:cs typeface="Museo Sans Cyrl 1"/>
                <a:sym typeface="Museo Sans Cyrl 1"/>
              </a:rPr>
              <a:t>У</a:t>
            </a:r>
            <a:r>
              <a:rPr lang="en-US" sz="2100" dirty="0" err="1">
                <a:solidFill>
                  <a:srgbClr val="FFFFFF"/>
                </a:solidFill>
                <a:latin typeface="Museo Sans Cyrl 1"/>
                <a:ea typeface="Museo Sans Cyrl 1"/>
                <a:cs typeface="Museo Sans Cyrl 1"/>
                <a:sym typeface="Museo Sans Cyrl 1"/>
              </a:rPr>
              <a:t>слуги</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реверс-инжиниринга</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помогут</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быстро</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восстановить</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необходимые</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детали</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чтобы</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вы</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не</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теряли</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время</a:t>
            </a:r>
            <a:r>
              <a:rPr lang="en-US" sz="2100" dirty="0">
                <a:solidFill>
                  <a:srgbClr val="FFFFFF"/>
                </a:solidFill>
                <a:latin typeface="Museo Sans Cyrl 1"/>
                <a:ea typeface="Museo Sans Cyrl 1"/>
                <a:cs typeface="Museo Sans Cyrl 1"/>
                <a:sym typeface="Museo Sans Cyrl 1"/>
              </a:rPr>
              <a:t>.</a:t>
            </a:r>
          </a:p>
        </p:txBody>
      </p:sp>
      <p:sp>
        <p:nvSpPr>
          <p:cNvPr id="38" name="TextBox 38"/>
          <p:cNvSpPr txBox="1"/>
          <p:nvPr/>
        </p:nvSpPr>
        <p:spPr>
          <a:xfrm>
            <a:off x="10362043" y="1323892"/>
            <a:ext cx="6264911" cy="1485900"/>
          </a:xfrm>
          <a:prstGeom prst="rect">
            <a:avLst/>
          </a:prstGeom>
        </p:spPr>
        <p:txBody>
          <a:bodyPr lIns="0" tIns="0" rIns="0" bIns="0" rtlCol="0" anchor="t">
            <a:spAutoFit/>
          </a:bodyPr>
          <a:lstStyle/>
          <a:p>
            <a:pPr algn="l">
              <a:lnSpc>
                <a:spcPts val="2999"/>
              </a:lnSpc>
              <a:spcBef>
                <a:spcPct val="0"/>
              </a:spcBef>
            </a:pPr>
            <a:r>
              <a:rPr lang="en-US" sz="2499">
                <a:solidFill>
                  <a:srgbClr val="FFFFFF"/>
                </a:solidFill>
                <a:latin typeface="Museo Sans Cyrl 3"/>
                <a:ea typeface="Museo Sans Cyrl 3"/>
                <a:cs typeface="Museo Sans Cyrl 3"/>
                <a:sym typeface="Museo Sans Cyrl 3"/>
              </a:rPr>
              <a:t>На складе недостача комплектующих, быстро расходуются, опять покупать и ждать три месяца — это 6-й случай за последнюю неделю! </a:t>
            </a:r>
          </a:p>
        </p:txBody>
      </p:sp>
      <p:grpSp>
        <p:nvGrpSpPr>
          <p:cNvPr id="39" name="Group 39"/>
          <p:cNvGrpSpPr/>
          <p:nvPr/>
        </p:nvGrpSpPr>
        <p:grpSpPr>
          <a:xfrm>
            <a:off x="10307529" y="2995579"/>
            <a:ext cx="5754647" cy="1004586"/>
            <a:chOff x="0" y="0"/>
            <a:chExt cx="1515627" cy="264582"/>
          </a:xfrm>
        </p:grpSpPr>
        <p:sp>
          <p:nvSpPr>
            <p:cNvPr id="40" name="Freeform 40"/>
            <p:cNvSpPr/>
            <p:nvPr/>
          </p:nvSpPr>
          <p:spPr>
            <a:xfrm>
              <a:off x="0" y="0"/>
              <a:ext cx="1515627" cy="264582"/>
            </a:xfrm>
            <a:custGeom>
              <a:avLst/>
              <a:gdLst/>
              <a:ahLst/>
              <a:cxnLst/>
              <a:rect l="l" t="t" r="r" b="b"/>
              <a:pathLst>
                <a:path w="1515627" h="264582">
                  <a:moveTo>
                    <a:pt x="0" y="0"/>
                  </a:moveTo>
                  <a:lnTo>
                    <a:pt x="1515627" y="0"/>
                  </a:lnTo>
                  <a:lnTo>
                    <a:pt x="1515627" y="264582"/>
                  </a:lnTo>
                  <a:lnTo>
                    <a:pt x="0" y="264582"/>
                  </a:lnTo>
                  <a:close/>
                </a:path>
              </a:pathLst>
            </a:custGeom>
            <a:solidFill>
              <a:srgbClr val="645F3E">
                <a:alpha val="40000"/>
              </a:srgbClr>
            </a:solidFill>
          </p:spPr>
        </p:sp>
        <p:sp>
          <p:nvSpPr>
            <p:cNvPr id="41" name="TextBox 41"/>
            <p:cNvSpPr txBox="1"/>
            <p:nvPr/>
          </p:nvSpPr>
          <p:spPr>
            <a:xfrm>
              <a:off x="0" y="0"/>
              <a:ext cx="1515627" cy="264582"/>
            </a:xfrm>
            <a:prstGeom prst="rect">
              <a:avLst/>
            </a:prstGeom>
          </p:spPr>
          <p:txBody>
            <a:bodyPr lIns="50800" tIns="50800" rIns="50800" bIns="50800" rtlCol="0" anchor="ctr"/>
            <a:lstStyle/>
            <a:p>
              <a:pPr algn="ctr">
                <a:lnSpc>
                  <a:spcPts val="2999"/>
                </a:lnSpc>
              </a:pPr>
              <a:endParaRPr/>
            </a:p>
          </p:txBody>
        </p:sp>
      </p:grpSp>
      <p:sp>
        <p:nvSpPr>
          <p:cNvPr id="42" name="TextBox 42"/>
          <p:cNvSpPr txBox="1"/>
          <p:nvPr/>
        </p:nvSpPr>
        <p:spPr>
          <a:xfrm>
            <a:off x="10362043" y="3047666"/>
            <a:ext cx="5700133" cy="952500"/>
          </a:xfrm>
          <a:prstGeom prst="rect">
            <a:avLst/>
          </a:prstGeom>
        </p:spPr>
        <p:txBody>
          <a:bodyPr lIns="0" tIns="0" rIns="0" bIns="0" rtlCol="0" anchor="t">
            <a:spAutoFit/>
          </a:bodyPr>
          <a:lstStyle/>
          <a:p>
            <a:pPr algn="l">
              <a:lnSpc>
                <a:spcPts val="2520"/>
              </a:lnSpc>
              <a:spcBef>
                <a:spcPct val="0"/>
              </a:spcBef>
            </a:pPr>
            <a:r>
              <a:rPr lang="ru-RU" sz="2100" dirty="0">
                <a:solidFill>
                  <a:srgbClr val="FFFFFF"/>
                </a:solidFill>
                <a:latin typeface="Museo Sans Cyrl 1"/>
                <a:ea typeface="Museo Sans Cyrl 1"/>
                <a:cs typeface="Museo Sans Cyrl 1"/>
                <a:sym typeface="Museo Sans Cyrl 1"/>
              </a:rPr>
              <a:t>Р</a:t>
            </a:r>
            <a:r>
              <a:rPr lang="en-US" sz="2100" dirty="0" err="1">
                <a:solidFill>
                  <a:srgbClr val="FFFFFF"/>
                </a:solidFill>
                <a:latin typeface="Museo Sans Cyrl 1"/>
                <a:ea typeface="Museo Sans Cyrl 1"/>
                <a:cs typeface="Museo Sans Cyrl 1"/>
                <a:sym typeface="Museo Sans Cyrl 1"/>
              </a:rPr>
              <a:t>азработаю</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модели</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на</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заказ</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чтобы</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вы</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могли</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оперативно</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восполнять</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запасы</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нужных</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комплектующих</a:t>
            </a:r>
            <a:r>
              <a:rPr lang="en-US" sz="2100" dirty="0">
                <a:solidFill>
                  <a:srgbClr val="FFFFFF"/>
                </a:solidFill>
                <a:latin typeface="Museo Sans Cyrl 1"/>
                <a:ea typeface="Museo Sans Cyrl 1"/>
                <a:cs typeface="Museo Sans Cyrl 1"/>
                <a:sym typeface="Museo Sans Cyrl 1"/>
              </a:rPr>
              <a:t>.</a:t>
            </a:r>
          </a:p>
        </p:txBody>
      </p:sp>
      <p:sp>
        <p:nvSpPr>
          <p:cNvPr id="43" name="TextBox 43"/>
          <p:cNvSpPr txBox="1"/>
          <p:nvPr/>
        </p:nvSpPr>
        <p:spPr>
          <a:xfrm>
            <a:off x="10362043" y="4609766"/>
            <a:ext cx="5861498" cy="1114425"/>
          </a:xfrm>
          <a:prstGeom prst="rect">
            <a:avLst/>
          </a:prstGeom>
        </p:spPr>
        <p:txBody>
          <a:bodyPr lIns="0" tIns="0" rIns="0" bIns="0" rtlCol="0" anchor="t">
            <a:spAutoFit/>
          </a:bodyPr>
          <a:lstStyle/>
          <a:p>
            <a:pPr algn="l">
              <a:lnSpc>
                <a:spcPts val="2999"/>
              </a:lnSpc>
            </a:pPr>
            <a:r>
              <a:rPr lang="en-US" sz="2499">
                <a:solidFill>
                  <a:srgbClr val="FFFFFF"/>
                </a:solidFill>
                <a:latin typeface="Museo Sans Cyrl 3"/>
                <a:ea typeface="Museo Sans Cyrl 3"/>
                <a:cs typeface="Museo Sans Cyrl 3"/>
                <a:sym typeface="Museo Sans Cyrl 3"/>
              </a:rPr>
              <a:t>Чертежи от подрядчиков приходят с ошибками, и это приводит </a:t>
            </a:r>
          </a:p>
          <a:p>
            <a:pPr algn="l">
              <a:lnSpc>
                <a:spcPts val="2999"/>
              </a:lnSpc>
              <a:spcBef>
                <a:spcPct val="0"/>
              </a:spcBef>
            </a:pPr>
            <a:r>
              <a:rPr lang="en-US" sz="2499">
                <a:solidFill>
                  <a:srgbClr val="FFFFFF"/>
                </a:solidFill>
                <a:latin typeface="Museo Sans Cyrl 3"/>
                <a:ea typeface="Museo Sans Cyrl 3"/>
                <a:cs typeface="Museo Sans Cyrl 3"/>
                <a:sym typeface="Museo Sans Cyrl 3"/>
              </a:rPr>
              <a:t>к дополнительным затратам. </a:t>
            </a:r>
          </a:p>
        </p:txBody>
      </p:sp>
      <p:grpSp>
        <p:nvGrpSpPr>
          <p:cNvPr id="44" name="Group 44"/>
          <p:cNvGrpSpPr/>
          <p:nvPr/>
        </p:nvGrpSpPr>
        <p:grpSpPr>
          <a:xfrm>
            <a:off x="10307529" y="6207609"/>
            <a:ext cx="5754647" cy="1376061"/>
            <a:chOff x="0" y="0"/>
            <a:chExt cx="1515627" cy="362419"/>
          </a:xfrm>
        </p:grpSpPr>
        <p:sp>
          <p:nvSpPr>
            <p:cNvPr id="45" name="Freeform 45"/>
            <p:cNvSpPr/>
            <p:nvPr/>
          </p:nvSpPr>
          <p:spPr>
            <a:xfrm>
              <a:off x="0" y="0"/>
              <a:ext cx="1515627" cy="362419"/>
            </a:xfrm>
            <a:custGeom>
              <a:avLst/>
              <a:gdLst/>
              <a:ahLst/>
              <a:cxnLst/>
              <a:rect l="l" t="t" r="r" b="b"/>
              <a:pathLst>
                <a:path w="1515627" h="362419">
                  <a:moveTo>
                    <a:pt x="0" y="0"/>
                  </a:moveTo>
                  <a:lnTo>
                    <a:pt x="1515627" y="0"/>
                  </a:lnTo>
                  <a:lnTo>
                    <a:pt x="1515627" y="362419"/>
                  </a:lnTo>
                  <a:lnTo>
                    <a:pt x="0" y="362419"/>
                  </a:lnTo>
                  <a:close/>
                </a:path>
              </a:pathLst>
            </a:custGeom>
            <a:solidFill>
              <a:srgbClr val="645F3E">
                <a:alpha val="40000"/>
              </a:srgbClr>
            </a:solidFill>
          </p:spPr>
        </p:sp>
        <p:sp>
          <p:nvSpPr>
            <p:cNvPr id="46" name="TextBox 46"/>
            <p:cNvSpPr txBox="1"/>
            <p:nvPr/>
          </p:nvSpPr>
          <p:spPr>
            <a:xfrm>
              <a:off x="0" y="0"/>
              <a:ext cx="1515627" cy="362419"/>
            </a:xfrm>
            <a:prstGeom prst="rect">
              <a:avLst/>
            </a:prstGeom>
          </p:spPr>
          <p:txBody>
            <a:bodyPr lIns="50800" tIns="50800" rIns="50800" bIns="50800" rtlCol="0" anchor="ctr"/>
            <a:lstStyle/>
            <a:p>
              <a:pPr algn="ctr">
                <a:lnSpc>
                  <a:spcPts val="2999"/>
                </a:lnSpc>
              </a:pPr>
              <a:endParaRPr/>
            </a:p>
          </p:txBody>
        </p:sp>
      </p:grpSp>
      <p:sp>
        <p:nvSpPr>
          <p:cNvPr id="47" name="TextBox 47"/>
          <p:cNvSpPr txBox="1"/>
          <p:nvPr/>
        </p:nvSpPr>
        <p:spPr>
          <a:xfrm>
            <a:off x="10362043" y="6333539"/>
            <a:ext cx="5700133" cy="952500"/>
          </a:xfrm>
          <a:prstGeom prst="rect">
            <a:avLst/>
          </a:prstGeom>
        </p:spPr>
        <p:txBody>
          <a:bodyPr lIns="0" tIns="0" rIns="0" bIns="0" rtlCol="0" anchor="t">
            <a:spAutoFit/>
          </a:bodyPr>
          <a:lstStyle/>
          <a:p>
            <a:pPr algn="l">
              <a:lnSpc>
                <a:spcPts val="2520"/>
              </a:lnSpc>
              <a:spcBef>
                <a:spcPct val="0"/>
              </a:spcBef>
            </a:pPr>
            <a:r>
              <a:rPr lang="ru-RU" sz="2100" dirty="0">
                <a:solidFill>
                  <a:srgbClr val="FFFFFF"/>
                </a:solidFill>
                <a:latin typeface="Museo Sans Cyrl 1"/>
                <a:ea typeface="Museo Sans Cyrl 1"/>
                <a:cs typeface="Museo Sans Cyrl 1"/>
                <a:sym typeface="Museo Sans Cyrl 1"/>
              </a:rPr>
              <a:t>П</a:t>
            </a:r>
            <a:r>
              <a:rPr lang="en-US" sz="2100" dirty="0" err="1">
                <a:solidFill>
                  <a:srgbClr val="FFFFFF"/>
                </a:solidFill>
                <a:latin typeface="Museo Sans Cyrl 1"/>
                <a:ea typeface="Museo Sans Cyrl 1"/>
                <a:cs typeface="Museo Sans Cyrl 1"/>
                <a:sym typeface="Museo Sans Cyrl 1"/>
              </a:rPr>
              <a:t>рофессиональные</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чертежи</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проходят</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тщательную</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проверку</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что</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минимизирует</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ошибки</a:t>
            </a:r>
            <a:r>
              <a:rPr lang="en-US" sz="2100" dirty="0">
                <a:solidFill>
                  <a:srgbClr val="FFFFFF"/>
                </a:solidFill>
                <a:latin typeface="Museo Sans Cyrl 1"/>
                <a:ea typeface="Museo Sans Cyrl 1"/>
                <a:cs typeface="Museo Sans Cyrl 1"/>
                <a:sym typeface="Museo Sans Cyrl 1"/>
              </a:rPr>
              <a:t> и </a:t>
            </a:r>
            <a:r>
              <a:rPr lang="en-US" sz="2100" dirty="0" err="1">
                <a:solidFill>
                  <a:srgbClr val="FFFFFF"/>
                </a:solidFill>
                <a:latin typeface="Museo Sans Cyrl 1"/>
                <a:ea typeface="Museo Sans Cyrl 1"/>
                <a:cs typeface="Museo Sans Cyrl 1"/>
                <a:sym typeface="Museo Sans Cyrl 1"/>
              </a:rPr>
              <a:t>снижает</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ваши</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затраты</a:t>
            </a:r>
            <a:r>
              <a:rPr lang="en-US" sz="2100" dirty="0">
                <a:solidFill>
                  <a:srgbClr val="FFFFFF"/>
                </a:solidFill>
                <a:latin typeface="Museo Sans Cyrl 1"/>
                <a:ea typeface="Museo Sans Cyrl 1"/>
                <a:cs typeface="Museo Sans Cyrl 1"/>
                <a:sym typeface="Museo Sans Cyrl 1"/>
              </a:rPr>
              <a:t>.</a:t>
            </a:r>
          </a:p>
        </p:txBody>
      </p:sp>
      <p:sp>
        <p:nvSpPr>
          <p:cNvPr id="48" name="TextBox 48"/>
          <p:cNvSpPr txBox="1"/>
          <p:nvPr/>
        </p:nvSpPr>
        <p:spPr>
          <a:xfrm>
            <a:off x="2764898" y="8319534"/>
            <a:ext cx="650917" cy="371409"/>
          </a:xfrm>
          <a:prstGeom prst="rect">
            <a:avLst/>
          </a:prstGeom>
        </p:spPr>
        <p:txBody>
          <a:bodyPr lIns="0" tIns="0" rIns="0" bIns="0" rtlCol="0" anchor="t">
            <a:spAutoFit/>
          </a:bodyPr>
          <a:lstStyle/>
          <a:p>
            <a:pPr algn="ctr">
              <a:lnSpc>
                <a:spcPts val="2999"/>
              </a:lnSpc>
              <a:spcBef>
                <a:spcPct val="0"/>
              </a:spcBef>
            </a:pPr>
            <a:r>
              <a:rPr lang="en-US" sz="2499" dirty="0">
                <a:solidFill>
                  <a:srgbClr val="FFFFFF"/>
                </a:solidFill>
                <a:latin typeface="Roboto"/>
                <a:ea typeface="Roboto"/>
                <a:cs typeface="Roboto"/>
                <a:sym typeface="Roboto"/>
              </a:rPr>
              <a:t>0</a:t>
            </a:r>
            <a:r>
              <a:rPr lang="ru-RU" sz="2499" dirty="0">
                <a:solidFill>
                  <a:srgbClr val="FFFFFF"/>
                </a:solidFill>
                <a:latin typeface="Roboto"/>
                <a:ea typeface="Roboto"/>
                <a:cs typeface="Roboto"/>
                <a:sym typeface="Roboto"/>
              </a:rPr>
              <a:t>5</a:t>
            </a:r>
            <a:endParaRPr lang="en-US" sz="2499" dirty="0">
              <a:solidFill>
                <a:srgbClr val="FFFFFF"/>
              </a:solidFill>
              <a:latin typeface="Roboto"/>
              <a:ea typeface="Roboto"/>
              <a:cs typeface="Roboto"/>
              <a:sym typeface="Roboto"/>
            </a:endParaRPr>
          </a:p>
        </p:txBody>
      </p:sp>
      <p:sp>
        <p:nvSpPr>
          <p:cNvPr id="49" name="TextBox 49"/>
          <p:cNvSpPr txBox="1"/>
          <p:nvPr/>
        </p:nvSpPr>
        <p:spPr>
          <a:xfrm>
            <a:off x="4122032" y="8133764"/>
            <a:ext cx="10097333" cy="742950"/>
          </a:xfrm>
          <a:prstGeom prst="rect">
            <a:avLst/>
          </a:prstGeom>
        </p:spPr>
        <p:txBody>
          <a:bodyPr lIns="0" tIns="0" rIns="0" bIns="0" rtlCol="0" anchor="t">
            <a:spAutoFit/>
          </a:bodyPr>
          <a:lstStyle/>
          <a:p>
            <a:pPr algn="l">
              <a:lnSpc>
                <a:spcPts val="2999"/>
              </a:lnSpc>
              <a:spcBef>
                <a:spcPct val="0"/>
              </a:spcBef>
            </a:pPr>
            <a:r>
              <a:rPr lang="en-US" sz="2499" dirty="0" err="1">
                <a:solidFill>
                  <a:srgbClr val="FFFFFF"/>
                </a:solidFill>
                <a:latin typeface="Museo Sans Cyrl 3"/>
                <a:ea typeface="Museo Sans Cyrl 3"/>
                <a:cs typeface="Museo Sans Cyrl 3"/>
                <a:sym typeface="Museo Sans Cyrl 3"/>
              </a:rPr>
              <a:t>Проблема</a:t>
            </a:r>
            <a:r>
              <a:rPr lang="en-US" sz="2499" dirty="0">
                <a:solidFill>
                  <a:srgbClr val="FFFFFF"/>
                </a:solidFill>
                <a:latin typeface="Museo Sans Cyrl 3"/>
                <a:ea typeface="Museo Sans Cyrl 3"/>
                <a:cs typeface="Museo Sans Cyrl 3"/>
                <a:sym typeface="Museo Sans Cyrl 3"/>
              </a:rPr>
              <a:t>: </a:t>
            </a:r>
            <a:r>
              <a:rPr lang="en-US" sz="2499" dirty="0" err="1">
                <a:solidFill>
                  <a:srgbClr val="FFFFFF"/>
                </a:solidFill>
                <a:latin typeface="Museo Sans Cyrl 3"/>
                <a:ea typeface="Museo Sans Cyrl 3"/>
                <a:cs typeface="Museo Sans Cyrl 3"/>
                <a:sym typeface="Museo Sans Cyrl 3"/>
              </a:rPr>
              <a:t>Невозможно</a:t>
            </a:r>
            <a:r>
              <a:rPr lang="en-US" sz="2499" dirty="0">
                <a:solidFill>
                  <a:srgbClr val="FFFFFF"/>
                </a:solidFill>
                <a:latin typeface="Museo Sans Cyrl 3"/>
                <a:ea typeface="Museo Sans Cyrl 3"/>
                <a:cs typeface="Museo Sans Cyrl 3"/>
                <a:sym typeface="Museo Sans Cyrl 3"/>
              </a:rPr>
              <a:t> </a:t>
            </a:r>
            <a:r>
              <a:rPr lang="en-US" sz="2499" dirty="0" err="1">
                <a:solidFill>
                  <a:srgbClr val="FFFFFF"/>
                </a:solidFill>
                <a:latin typeface="Museo Sans Cyrl 3"/>
                <a:ea typeface="Museo Sans Cyrl 3"/>
                <a:cs typeface="Museo Sans Cyrl 3"/>
                <a:sym typeface="Museo Sans Cyrl 3"/>
              </a:rPr>
              <a:t>найти</a:t>
            </a:r>
            <a:r>
              <a:rPr lang="en-US" sz="2499" dirty="0">
                <a:solidFill>
                  <a:srgbClr val="FFFFFF"/>
                </a:solidFill>
                <a:latin typeface="Museo Sans Cyrl 3"/>
                <a:ea typeface="Museo Sans Cyrl 3"/>
                <a:cs typeface="Museo Sans Cyrl 3"/>
                <a:sym typeface="Museo Sans Cyrl 3"/>
              </a:rPr>
              <a:t> </a:t>
            </a:r>
            <a:r>
              <a:rPr lang="en-US" sz="2499" dirty="0" err="1">
                <a:solidFill>
                  <a:srgbClr val="FFFFFF"/>
                </a:solidFill>
                <a:latin typeface="Museo Sans Cyrl 3"/>
                <a:ea typeface="Museo Sans Cyrl 3"/>
                <a:cs typeface="Museo Sans Cyrl 3"/>
                <a:sym typeface="Museo Sans Cyrl 3"/>
              </a:rPr>
              <a:t>надежного</a:t>
            </a:r>
            <a:r>
              <a:rPr lang="en-US" sz="2499" dirty="0">
                <a:solidFill>
                  <a:srgbClr val="FFFFFF"/>
                </a:solidFill>
                <a:latin typeface="Museo Sans Cyrl 3"/>
                <a:ea typeface="Museo Sans Cyrl 3"/>
                <a:cs typeface="Museo Sans Cyrl 3"/>
                <a:sym typeface="Museo Sans Cyrl 3"/>
              </a:rPr>
              <a:t> </a:t>
            </a:r>
            <a:r>
              <a:rPr lang="en-US" sz="2499" dirty="0" err="1">
                <a:solidFill>
                  <a:srgbClr val="FFFFFF"/>
                </a:solidFill>
                <a:latin typeface="Museo Sans Cyrl 3"/>
                <a:ea typeface="Museo Sans Cyrl 3"/>
                <a:cs typeface="Museo Sans Cyrl 3"/>
                <a:sym typeface="Museo Sans Cyrl 3"/>
              </a:rPr>
              <a:t>партнера</a:t>
            </a:r>
            <a:r>
              <a:rPr lang="en-US" sz="2499" dirty="0">
                <a:solidFill>
                  <a:srgbClr val="FFFFFF"/>
                </a:solidFill>
                <a:latin typeface="Museo Sans Cyrl 3"/>
                <a:ea typeface="Museo Sans Cyrl 3"/>
                <a:cs typeface="Museo Sans Cyrl 3"/>
                <a:sym typeface="Museo Sans Cyrl 3"/>
              </a:rPr>
              <a:t> </a:t>
            </a:r>
            <a:r>
              <a:rPr lang="en-US" sz="2499" dirty="0" err="1">
                <a:solidFill>
                  <a:srgbClr val="FFFFFF"/>
                </a:solidFill>
                <a:latin typeface="Museo Sans Cyrl 3"/>
                <a:ea typeface="Museo Sans Cyrl 3"/>
                <a:cs typeface="Museo Sans Cyrl 3"/>
                <a:sym typeface="Museo Sans Cyrl 3"/>
              </a:rPr>
              <a:t>для</a:t>
            </a:r>
            <a:r>
              <a:rPr lang="en-US" sz="2499" dirty="0">
                <a:solidFill>
                  <a:srgbClr val="FFFFFF"/>
                </a:solidFill>
                <a:latin typeface="Museo Sans Cyrl 3"/>
                <a:ea typeface="Museo Sans Cyrl 3"/>
                <a:cs typeface="Museo Sans Cyrl 3"/>
                <a:sym typeface="Museo Sans Cyrl 3"/>
              </a:rPr>
              <a:t> </a:t>
            </a:r>
            <a:r>
              <a:rPr lang="en-US" sz="2499" dirty="0" err="1">
                <a:solidFill>
                  <a:srgbClr val="FFFFFF"/>
                </a:solidFill>
                <a:latin typeface="Museo Sans Cyrl 3"/>
                <a:ea typeface="Museo Sans Cyrl 3"/>
                <a:cs typeface="Museo Sans Cyrl 3"/>
                <a:sym typeface="Museo Sans Cyrl 3"/>
              </a:rPr>
              <a:t>разработки</a:t>
            </a:r>
            <a:r>
              <a:rPr lang="en-US" sz="2499" dirty="0">
                <a:solidFill>
                  <a:srgbClr val="FFFFFF"/>
                </a:solidFill>
                <a:latin typeface="Museo Sans Cyrl 3"/>
                <a:ea typeface="Museo Sans Cyrl 3"/>
                <a:cs typeface="Museo Sans Cyrl 3"/>
                <a:sym typeface="Museo Sans Cyrl 3"/>
              </a:rPr>
              <a:t> </a:t>
            </a:r>
            <a:r>
              <a:rPr lang="en-US" sz="2499" dirty="0" err="1">
                <a:solidFill>
                  <a:srgbClr val="FFFFFF"/>
                </a:solidFill>
                <a:latin typeface="Museo Sans Cyrl 3"/>
                <a:ea typeface="Museo Sans Cyrl 3"/>
                <a:cs typeface="Museo Sans Cyrl 3"/>
                <a:sym typeface="Museo Sans Cyrl 3"/>
              </a:rPr>
              <a:t>новых</a:t>
            </a:r>
            <a:r>
              <a:rPr lang="en-US" sz="2499" dirty="0">
                <a:solidFill>
                  <a:srgbClr val="FFFFFF"/>
                </a:solidFill>
                <a:latin typeface="Museo Sans Cyrl 3"/>
                <a:ea typeface="Museo Sans Cyrl 3"/>
                <a:cs typeface="Museo Sans Cyrl 3"/>
                <a:sym typeface="Museo Sans Cyrl 3"/>
              </a:rPr>
              <a:t> </a:t>
            </a:r>
            <a:r>
              <a:rPr lang="en-US" sz="2499" dirty="0" err="1">
                <a:solidFill>
                  <a:srgbClr val="FFFFFF"/>
                </a:solidFill>
                <a:latin typeface="Museo Sans Cyrl 3"/>
                <a:ea typeface="Museo Sans Cyrl 3"/>
                <a:cs typeface="Museo Sans Cyrl 3"/>
                <a:sym typeface="Museo Sans Cyrl 3"/>
              </a:rPr>
              <a:t>продуктов</a:t>
            </a:r>
            <a:r>
              <a:rPr lang="en-US" sz="2499">
                <a:solidFill>
                  <a:srgbClr val="FFFFFF"/>
                </a:solidFill>
                <a:latin typeface="Museo Sans Cyrl 3"/>
                <a:ea typeface="Museo Sans Cyrl 3"/>
                <a:cs typeface="Museo Sans Cyrl 3"/>
                <a:sym typeface="Museo Sans Cyrl 3"/>
              </a:rPr>
              <a:t>. </a:t>
            </a:r>
          </a:p>
        </p:txBody>
      </p:sp>
      <p:grpSp>
        <p:nvGrpSpPr>
          <p:cNvPr id="50" name="Group 50"/>
          <p:cNvGrpSpPr/>
          <p:nvPr/>
        </p:nvGrpSpPr>
        <p:grpSpPr>
          <a:xfrm>
            <a:off x="4083521" y="8991014"/>
            <a:ext cx="9209271" cy="1025363"/>
            <a:chOff x="0" y="0"/>
            <a:chExt cx="2425487" cy="270055"/>
          </a:xfrm>
        </p:grpSpPr>
        <p:sp>
          <p:nvSpPr>
            <p:cNvPr id="51" name="Freeform 51"/>
            <p:cNvSpPr/>
            <p:nvPr/>
          </p:nvSpPr>
          <p:spPr>
            <a:xfrm>
              <a:off x="0" y="0"/>
              <a:ext cx="2425487" cy="270055"/>
            </a:xfrm>
            <a:custGeom>
              <a:avLst/>
              <a:gdLst/>
              <a:ahLst/>
              <a:cxnLst/>
              <a:rect l="l" t="t" r="r" b="b"/>
              <a:pathLst>
                <a:path w="2425487" h="270055">
                  <a:moveTo>
                    <a:pt x="0" y="0"/>
                  </a:moveTo>
                  <a:lnTo>
                    <a:pt x="2425487" y="0"/>
                  </a:lnTo>
                  <a:lnTo>
                    <a:pt x="2425487" y="270055"/>
                  </a:lnTo>
                  <a:lnTo>
                    <a:pt x="0" y="270055"/>
                  </a:lnTo>
                  <a:close/>
                </a:path>
              </a:pathLst>
            </a:custGeom>
            <a:solidFill>
              <a:srgbClr val="645F3E">
                <a:alpha val="40000"/>
              </a:srgbClr>
            </a:solidFill>
          </p:spPr>
        </p:sp>
        <p:sp>
          <p:nvSpPr>
            <p:cNvPr id="52" name="TextBox 52"/>
            <p:cNvSpPr txBox="1"/>
            <p:nvPr/>
          </p:nvSpPr>
          <p:spPr>
            <a:xfrm>
              <a:off x="0" y="0"/>
              <a:ext cx="2425487" cy="270055"/>
            </a:xfrm>
            <a:prstGeom prst="rect">
              <a:avLst/>
            </a:prstGeom>
          </p:spPr>
          <p:txBody>
            <a:bodyPr lIns="50800" tIns="50800" rIns="50800" bIns="50800" rtlCol="0" anchor="ctr"/>
            <a:lstStyle/>
            <a:p>
              <a:pPr algn="ctr">
                <a:lnSpc>
                  <a:spcPts val="2999"/>
                </a:lnSpc>
              </a:pPr>
              <a:endParaRPr/>
            </a:p>
          </p:txBody>
        </p:sp>
      </p:grpSp>
      <p:sp>
        <p:nvSpPr>
          <p:cNvPr id="53" name="TextBox 53"/>
          <p:cNvSpPr txBox="1"/>
          <p:nvPr/>
        </p:nvSpPr>
        <p:spPr>
          <a:xfrm>
            <a:off x="4138035" y="9114839"/>
            <a:ext cx="9074074" cy="638175"/>
          </a:xfrm>
          <a:prstGeom prst="rect">
            <a:avLst/>
          </a:prstGeom>
        </p:spPr>
        <p:txBody>
          <a:bodyPr lIns="0" tIns="0" rIns="0" bIns="0" rtlCol="0" anchor="t">
            <a:spAutoFit/>
          </a:bodyPr>
          <a:lstStyle/>
          <a:p>
            <a:pPr algn="l">
              <a:lnSpc>
                <a:spcPts val="2520"/>
              </a:lnSpc>
              <a:spcBef>
                <a:spcPct val="0"/>
              </a:spcBef>
            </a:pPr>
            <a:r>
              <a:rPr lang="ru-RU" sz="2100" dirty="0">
                <a:solidFill>
                  <a:srgbClr val="FFFFFF"/>
                </a:solidFill>
                <a:latin typeface="Museo Sans Cyrl 1"/>
                <a:ea typeface="Museo Sans Cyrl 1"/>
                <a:cs typeface="Museo Sans Cyrl 1"/>
                <a:sym typeface="Museo Sans Cyrl 1"/>
              </a:rPr>
              <a:t>П</a:t>
            </a:r>
            <a:r>
              <a:rPr lang="en-US" sz="2100" dirty="0" err="1">
                <a:solidFill>
                  <a:srgbClr val="FFFFFF"/>
                </a:solidFill>
                <a:latin typeface="Museo Sans Cyrl 1"/>
                <a:ea typeface="Museo Sans Cyrl 1"/>
                <a:cs typeface="Museo Sans Cyrl 1"/>
                <a:sym typeface="Museo Sans Cyrl 1"/>
              </a:rPr>
              <a:t>редлагаю</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индивидуальный</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подход</a:t>
            </a:r>
            <a:r>
              <a:rPr lang="en-US" sz="2100" dirty="0">
                <a:solidFill>
                  <a:srgbClr val="FFFFFF"/>
                </a:solidFill>
                <a:latin typeface="Museo Sans Cyrl 1"/>
                <a:ea typeface="Museo Sans Cyrl 1"/>
                <a:cs typeface="Museo Sans Cyrl 1"/>
                <a:sym typeface="Museo Sans Cyrl 1"/>
              </a:rPr>
              <a:t> к </a:t>
            </a:r>
            <a:r>
              <a:rPr lang="en-US" sz="2100" dirty="0" err="1">
                <a:solidFill>
                  <a:srgbClr val="FFFFFF"/>
                </a:solidFill>
                <a:latin typeface="Museo Sans Cyrl 1"/>
                <a:ea typeface="Museo Sans Cyrl 1"/>
                <a:cs typeface="Museo Sans Cyrl 1"/>
                <a:sym typeface="Museo Sans Cyrl 1"/>
              </a:rPr>
              <a:t>каждому</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проекту</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гарантируя</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высокое</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качество</a:t>
            </a:r>
            <a:r>
              <a:rPr lang="en-US" sz="2100" dirty="0">
                <a:solidFill>
                  <a:srgbClr val="FFFFFF"/>
                </a:solidFill>
                <a:latin typeface="Museo Sans Cyrl 1"/>
                <a:ea typeface="Museo Sans Cyrl 1"/>
                <a:cs typeface="Museo Sans Cyrl 1"/>
                <a:sym typeface="Museo Sans Cyrl 1"/>
              </a:rPr>
              <a:t> </a:t>
            </a:r>
            <a:r>
              <a:rPr lang="en-US" sz="2100" dirty="0" err="1">
                <a:solidFill>
                  <a:srgbClr val="FFFFFF"/>
                </a:solidFill>
                <a:latin typeface="Museo Sans Cyrl 1"/>
                <a:ea typeface="Museo Sans Cyrl 1"/>
                <a:cs typeface="Museo Sans Cyrl 1"/>
                <a:sym typeface="Museo Sans Cyrl 1"/>
              </a:rPr>
              <a:t>выполнения</a:t>
            </a:r>
            <a:r>
              <a:rPr lang="en-US" sz="2100" dirty="0">
                <a:solidFill>
                  <a:srgbClr val="FFFFFF"/>
                </a:solidFill>
                <a:latin typeface="Museo Sans Cyrl 1"/>
                <a:ea typeface="Museo Sans Cyrl 1"/>
                <a:cs typeface="Museo Sans Cyrl 1"/>
                <a:sym typeface="Museo Sans Cyrl 1"/>
              </a:rPr>
              <a:t>.</a:t>
            </a:r>
          </a:p>
        </p:txBody>
      </p:sp>
      <p:sp>
        <p:nvSpPr>
          <p:cNvPr id="58" name="AutoShape 21">
            <a:extLst>
              <a:ext uri="{FF2B5EF4-FFF2-40B4-BE49-F238E27FC236}">
                <a16:creationId xmlns:a16="http://schemas.microsoft.com/office/drawing/2014/main" id="{1593BA7A-CDF9-4EC1-95E7-51809BEA6A14}"/>
              </a:ext>
            </a:extLst>
          </p:cNvPr>
          <p:cNvSpPr/>
          <p:nvPr/>
        </p:nvSpPr>
        <p:spPr>
          <a:xfrm flipV="1">
            <a:off x="8283984" y="-1"/>
            <a:ext cx="1609" cy="7714661"/>
          </a:xfrm>
          <a:prstGeom prst="line">
            <a:avLst/>
          </a:prstGeom>
          <a:ln w="38100" cap="flat">
            <a:solidFill>
              <a:srgbClr val="F1DA3D">
                <a:alpha val="60000"/>
              </a:srgbClr>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A7C6"/>
        </a:solidFill>
        <a:effectLst/>
      </p:bgPr>
    </p:bg>
    <p:spTree>
      <p:nvGrpSpPr>
        <p:cNvPr id="1" name=""/>
        <p:cNvGrpSpPr/>
        <p:nvPr/>
      </p:nvGrpSpPr>
      <p:grpSpPr>
        <a:xfrm>
          <a:off x="0" y="0"/>
          <a:ext cx="0" cy="0"/>
          <a:chOff x="0" y="0"/>
          <a:chExt cx="0" cy="0"/>
        </a:xfrm>
      </p:grpSpPr>
      <p:grpSp>
        <p:nvGrpSpPr>
          <p:cNvPr id="2" name="Group 2"/>
          <p:cNvGrpSpPr/>
          <p:nvPr/>
        </p:nvGrpSpPr>
        <p:grpSpPr>
          <a:xfrm>
            <a:off x="0" y="7526494"/>
            <a:ext cx="18288000" cy="1323459"/>
            <a:chOff x="0" y="0"/>
            <a:chExt cx="4816593" cy="348565"/>
          </a:xfrm>
        </p:grpSpPr>
        <p:sp>
          <p:nvSpPr>
            <p:cNvPr id="3" name="Freeform 3"/>
            <p:cNvSpPr/>
            <p:nvPr/>
          </p:nvSpPr>
          <p:spPr>
            <a:xfrm>
              <a:off x="0" y="0"/>
              <a:ext cx="4816592" cy="348565"/>
            </a:xfrm>
            <a:custGeom>
              <a:avLst/>
              <a:gdLst/>
              <a:ahLst/>
              <a:cxnLst/>
              <a:rect l="l" t="t" r="r" b="b"/>
              <a:pathLst>
                <a:path w="4816592" h="348565">
                  <a:moveTo>
                    <a:pt x="0" y="0"/>
                  </a:moveTo>
                  <a:lnTo>
                    <a:pt x="4816592" y="0"/>
                  </a:lnTo>
                  <a:lnTo>
                    <a:pt x="4816592" y="348565"/>
                  </a:lnTo>
                  <a:lnTo>
                    <a:pt x="0" y="348565"/>
                  </a:lnTo>
                  <a:close/>
                </a:path>
              </a:pathLst>
            </a:custGeom>
            <a:solidFill>
              <a:srgbClr val="0F1724"/>
            </a:solidFill>
          </p:spPr>
        </p:sp>
        <p:sp>
          <p:nvSpPr>
            <p:cNvPr id="4" name="TextBox 4"/>
            <p:cNvSpPr txBox="1"/>
            <p:nvPr/>
          </p:nvSpPr>
          <p:spPr>
            <a:xfrm>
              <a:off x="0" y="0"/>
              <a:ext cx="4816593" cy="348565"/>
            </a:xfrm>
            <a:prstGeom prst="rect">
              <a:avLst/>
            </a:prstGeom>
          </p:spPr>
          <p:txBody>
            <a:bodyPr lIns="50800" tIns="50800" rIns="50800" bIns="50800" rtlCol="0" anchor="ctr"/>
            <a:lstStyle/>
            <a:p>
              <a:pPr algn="ctr">
                <a:lnSpc>
                  <a:spcPts val="2999"/>
                </a:lnSpc>
              </a:pPr>
              <a:endParaRPr/>
            </a:p>
          </p:txBody>
        </p:sp>
      </p:grpSp>
      <p:sp>
        <p:nvSpPr>
          <p:cNvPr id="5" name="Freeform 5"/>
          <p:cNvSpPr/>
          <p:nvPr/>
        </p:nvSpPr>
        <p:spPr>
          <a:xfrm>
            <a:off x="17182" y="0"/>
            <a:ext cx="18270818" cy="8836648"/>
          </a:xfrm>
          <a:custGeom>
            <a:avLst/>
            <a:gdLst/>
            <a:ahLst/>
            <a:cxnLst/>
            <a:rect l="l" t="t" r="r" b="b"/>
            <a:pathLst>
              <a:path w="18270818" h="8836648">
                <a:moveTo>
                  <a:pt x="0" y="0"/>
                </a:moveTo>
                <a:lnTo>
                  <a:pt x="18270818" y="0"/>
                </a:lnTo>
                <a:lnTo>
                  <a:pt x="18270818" y="8836648"/>
                </a:lnTo>
                <a:lnTo>
                  <a:pt x="0" y="8836648"/>
                </a:lnTo>
                <a:lnTo>
                  <a:pt x="0" y="0"/>
                </a:lnTo>
                <a:close/>
              </a:path>
            </a:pathLst>
          </a:custGeom>
          <a:blipFill>
            <a:blip r:embed="rId2">
              <a:alphaModFix amt="19999"/>
            </a:blip>
            <a:stretch>
              <a:fillRect l="-11703" t="-27548" r="-11964" b="-16281"/>
            </a:stretch>
          </a:blipFill>
        </p:spPr>
      </p:sp>
      <p:sp>
        <p:nvSpPr>
          <p:cNvPr id="6" name="Freeform 6"/>
          <p:cNvSpPr/>
          <p:nvPr/>
        </p:nvSpPr>
        <p:spPr>
          <a:xfrm>
            <a:off x="681655" y="7824763"/>
            <a:ext cx="693557" cy="693557"/>
          </a:xfrm>
          <a:custGeom>
            <a:avLst/>
            <a:gdLst/>
            <a:ahLst/>
            <a:cxnLst/>
            <a:rect l="l" t="t" r="r" b="b"/>
            <a:pathLst>
              <a:path w="693557" h="693557">
                <a:moveTo>
                  <a:pt x="0" y="0"/>
                </a:moveTo>
                <a:lnTo>
                  <a:pt x="693557" y="0"/>
                </a:lnTo>
                <a:lnTo>
                  <a:pt x="693557" y="693556"/>
                </a:lnTo>
                <a:lnTo>
                  <a:pt x="0" y="693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a:hlinkClick r:id="rId5" tooltip="http://api.whatsapp.com/send/?phone=3752927662670"/>
          </p:cNvPr>
          <p:cNvSpPr/>
          <p:nvPr/>
        </p:nvSpPr>
        <p:spPr>
          <a:xfrm>
            <a:off x="4337335" y="7824763"/>
            <a:ext cx="750806" cy="693557"/>
          </a:xfrm>
          <a:custGeom>
            <a:avLst/>
            <a:gdLst/>
            <a:ahLst/>
            <a:cxnLst/>
            <a:rect l="l" t="t" r="r" b="b"/>
            <a:pathLst>
              <a:path w="750806" h="693557">
                <a:moveTo>
                  <a:pt x="0" y="0"/>
                </a:moveTo>
                <a:lnTo>
                  <a:pt x="750806" y="0"/>
                </a:lnTo>
                <a:lnTo>
                  <a:pt x="750806" y="693556"/>
                </a:lnTo>
                <a:lnTo>
                  <a:pt x="0" y="6935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a:hlinkClick r:id="rId8" tooltip="https://viber.click/3752927662670"/>
          </p:cNvPr>
          <p:cNvSpPr/>
          <p:nvPr/>
        </p:nvSpPr>
        <p:spPr>
          <a:xfrm>
            <a:off x="5286544" y="7824763"/>
            <a:ext cx="783994" cy="822012"/>
          </a:xfrm>
          <a:custGeom>
            <a:avLst/>
            <a:gdLst/>
            <a:ahLst/>
            <a:cxnLst/>
            <a:rect l="l" t="t" r="r" b="b"/>
            <a:pathLst>
              <a:path w="783994" h="822012">
                <a:moveTo>
                  <a:pt x="0" y="0"/>
                </a:moveTo>
                <a:lnTo>
                  <a:pt x="783994" y="0"/>
                </a:lnTo>
                <a:lnTo>
                  <a:pt x="783994" y="822012"/>
                </a:lnTo>
                <a:lnTo>
                  <a:pt x="0" y="8220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9294825" y="7824763"/>
            <a:ext cx="693557" cy="693557"/>
          </a:xfrm>
          <a:custGeom>
            <a:avLst/>
            <a:gdLst/>
            <a:ahLst/>
            <a:cxnLst/>
            <a:rect l="l" t="t" r="r" b="b"/>
            <a:pathLst>
              <a:path w="693557" h="693557">
                <a:moveTo>
                  <a:pt x="0" y="0"/>
                </a:moveTo>
                <a:lnTo>
                  <a:pt x="693556" y="0"/>
                </a:lnTo>
                <a:lnTo>
                  <a:pt x="693556" y="693556"/>
                </a:lnTo>
                <a:lnTo>
                  <a:pt x="0" y="6935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4290375" y="7824763"/>
            <a:ext cx="661839" cy="661839"/>
          </a:xfrm>
          <a:custGeom>
            <a:avLst/>
            <a:gdLst/>
            <a:ahLst/>
            <a:cxnLst/>
            <a:rect l="l" t="t" r="r" b="b"/>
            <a:pathLst>
              <a:path w="661839" h="661839">
                <a:moveTo>
                  <a:pt x="0" y="0"/>
                </a:moveTo>
                <a:lnTo>
                  <a:pt x="661839" y="0"/>
                </a:lnTo>
                <a:lnTo>
                  <a:pt x="661839" y="661838"/>
                </a:lnTo>
                <a:lnTo>
                  <a:pt x="0" y="66183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1" name="Group 11"/>
          <p:cNvGrpSpPr/>
          <p:nvPr/>
        </p:nvGrpSpPr>
        <p:grpSpPr>
          <a:xfrm>
            <a:off x="-1" y="8848274"/>
            <a:ext cx="18288001" cy="1438726"/>
            <a:chOff x="0" y="0"/>
            <a:chExt cx="5860362" cy="378924"/>
          </a:xfrm>
        </p:grpSpPr>
        <p:sp>
          <p:nvSpPr>
            <p:cNvPr id="12" name="Freeform 12"/>
            <p:cNvSpPr/>
            <p:nvPr/>
          </p:nvSpPr>
          <p:spPr>
            <a:xfrm>
              <a:off x="0" y="0"/>
              <a:ext cx="5860362" cy="378924"/>
            </a:xfrm>
            <a:custGeom>
              <a:avLst/>
              <a:gdLst/>
              <a:ahLst/>
              <a:cxnLst/>
              <a:rect l="l" t="t" r="r" b="b"/>
              <a:pathLst>
                <a:path w="5860362" h="378924">
                  <a:moveTo>
                    <a:pt x="0" y="0"/>
                  </a:moveTo>
                  <a:lnTo>
                    <a:pt x="5860362" y="0"/>
                  </a:lnTo>
                  <a:lnTo>
                    <a:pt x="5860362" y="378924"/>
                  </a:lnTo>
                  <a:lnTo>
                    <a:pt x="0" y="378924"/>
                  </a:lnTo>
                  <a:close/>
                </a:path>
              </a:pathLst>
            </a:custGeom>
            <a:solidFill>
              <a:srgbClr val="F1DA3D">
                <a:alpha val="60000"/>
              </a:srgbClr>
            </a:solidFill>
          </p:spPr>
        </p:sp>
        <p:sp>
          <p:nvSpPr>
            <p:cNvPr id="13" name="TextBox 13"/>
            <p:cNvSpPr txBox="1"/>
            <p:nvPr/>
          </p:nvSpPr>
          <p:spPr>
            <a:xfrm>
              <a:off x="0" y="0"/>
              <a:ext cx="5860362" cy="378924"/>
            </a:xfrm>
            <a:prstGeom prst="rect">
              <a:avLst/>
            </a:prstGeom>
          </p:spPr>
          <p:txBody>
            <a:bodyPr lIns="50800" tIns="50800" rIns="50800" bIns="50800" rtlCol="0" anchor="ctr"/>
            <a:lstStyle/>
            <a:p>
              <a:pPr algn="ctr">
                <a:lnSpc>
                  <a:spcPts val="2999"/>
                </a:lnSpc>
              </a:pPr>
              <a:endParaRPr/>
            </a:p>
          </p:txBody>
        </p:sp>
      </p:grpSp>
      <p:sp>
        <p:nvSpPr>
          <p:cNvPr id="14" name="Freeform 14"/>
          <p:cNvSpPr/>
          <p:nvPr/>
        </p:nvSpPr>
        <p:spPr>
          <a:xfrm>
            <a:off x="756790" y="2066482"/>
            <a:ext cx="1683859" cy="1213945"/>
          </a:xfrm>
          <a:custGeom>
            <a:avLst/>
            <a:gdLst/>
            <a:ahLst/>
            <a:cxnLst/>
            <a:rect l="l" t="t" r="r" b="b"/>
            <a:pathLst>
              <a:path w="1683859" h="1213945">
                <a:moveTo>
                  <a:pt x="0" y="0"/>
                </a:moveTo>
                <a:lnTo>
                  <a:pt x="1683859" y="0"/>
                </a:lnTo>
                <a:lnTo>
                  <a:pt x="1683859" y="1213945"/>
                </a:lnTo>
                <a:lnTo>
                  <a:pt x="0" y="1213945"/>
                </a:lnTo>
                <a:lnTo>
                  <a:pt x="0" y="0"/>
                </a:lnTo>
                <a:close/>
              </a:path>
            </a:pathLst>
          </a:custGeom>
          <a:blipFill>
            <a:blip r:embed="rId15"/>
            <a:stretch>
              <a:fillRect/>
            </a:stretch>
          </a:blipFill>
        </p:spPr>
      </p:sp>
      <p:sp>
        <p:nvSpPr>
          <p:cNvPr id="15" name="Freeform 15"/>
          <p:cNvSpPr/>
          <p:nvPr/>
        </p:nvSpPr>
        <p:spPr>
          <a:xfrm>
            <a:off x="2994603" y="419598"/>
            <a:ext cx="1218205" cy="1218205"/>
          </a:xfrm>
          <a:custGeom>
            <a:avLst/>
            <a:gdLst/>
            <a:ahLst/>
            <a:cxnLst/>
            <a:rect l="l" t="t" r="r" b="b"/>
            <a:pathLst>
              <a:path w="1218205" h="1218205">
                <a:moveTo>
                  <a:pt x="0" y="0"/>
                </a:moveTo>
                <a:lnTo>
                  <a:pt x="1218205" y="0"/>
                </a:lnTo>
                <a:lnTo>
                  <a:pt x="1218205" y="1218204"/>
                </a:lnTo>
                <a:lnTo>
                  <a:pt x="0" y="1218204"/>
                </a:lnTo>
                <a:lnTo>
                  <a:pt x="0" y="0"/>
                </a:lnTo>
                <a:close/>
              </a:path>
            </a:pathLst>
          </a:custGeom>
          <a:blipFill>
            <a:blip r:embed="rId16"/>
            <a:stretch>
              <a:fillRect/>
            </a:stretch>
          </a:blipFill>
        </p:spPr>
      </p:sp>
      <p:sp>
        <p:nvSpPr>
          <p:cNvPr id="16" name="Freeform 16"/>
          <p:cNvSpPr/>
          <p:nvPr/>
        </p:nvSpPr>
        <p:spPr>
          <a:xfrm>
            <a:off x="11698128" y="1857375"/>
            <a:ext cx="2020747" cy="1330325"/>
          </a:xfrm>
          <a:custGeom>
            <a:avLst/>
            <a:gdLst/>
            <a:ahLst/>
            <a:cxnLst/>
            <a:rect l="l" t="t" r="r" b="b"/>
            <a:pathLst>
              <a:path w="2020747" h="1330325">
                <a:moveTo>
                  <a:pt x="0" y="0"/>
                </a:moveTo>
                <a:lnTo>
                  <a:pt x="2020747" y="0"/>
                </a:lnTo>
                <a:lnTo>
                  <a:pt x="2020747" y="1330325"/>
                </a:lnTo>
                <a:lnTo>
                  <a:pt x="0" y="1330325"/>
                </a:lnTo>
                <a:lnTo>
                  <a:pt x="0" y="0"/>
                </a:lnTo>
                <a:close/>
              </a:path>
            </a:pathLst>
          </a:custGeom>
          <a:blipFill>
            <a:blip r:embed="rId17"/>
            <a:stretch>
              <a:fillRect/>
            </a:stretch>
          </a:blipFill>
        </p:spPr>
      </p:sp>
      <p:sp>
        <p:nvSpPr>
          <p:cNvPr id="17" name="Freeform 17"/>
          <p:cNvSpPr/>
          <p:nvPr/>
        </p:nvSpPr>
        <p:spPr>
          <a:xfrm>
            <a:off x="15545716" y="4775839"/>
            <a:ext cx="2180397" cy="2180397"/>
          </a:xfrm>
          <a:custGeom>
            <a:avLst/>
            <a:gdLst/>
            <a:ahLst/>
            <a:cxnLst/>
            <a:rect l="l" t="t" r="r" b="b"/>
            <a:pathLst>
              <a:path w="2180397" h="2180397">
                <a:moveTo>
                  <a:pt x="0" y="0"/>
                </a:moveTo>
                <a:lnTo>
                  <a:pt x="2180397" y="0"/>
                </a:lnTo>
                <a:lnTo>
                  <a:pt x="2180397" y="2180397"/>
                </a:lnTo>
                <a:lnTo>
                  <a:pt x="0" y="2180397"/>
                </a:lnTo>
                <a:lnTo>
                  <a:pt x="0" y="0"/>
                </a:lnTo>
                <a:close/>
              </a:path>
            </a:pathLst>
          </a:custGeom>
          <a:blipFill>
            <a:blip r:embed="rId18"/>
            <a:stretch>
              <a:fillRect/>
            </a:stretch>
          </a:blipFill>
        </p:spPr>
      </p:sp>
      <p:sp>
        <p:nvSpPr>
          <p:cNvPr id="18" name="Freeform 18"/>
          <p:cNvSpPr/>
          <p:nvPr/>
        </p:nvSpPr>
        <p:spPr>
          <a:xfrm>
            <a:off x="13663100" y="3474434"/>
            <a:ext cx="1284644" cy="1284644"/>
          </a:xfrm>
          <a:custGeom>
            <a:avLst/>
            <a:gdLst/>
            <a:ahLst/>
            <a:cxnLst/>
            <a:rect l="l" t="t" r="r" b="b"/>
            <a:pathLst>
              <a:path w="1284644" h="1284644">
                <a:moveTo>
                  <a:pt x="0" y="0"/>
                </a:moveTo>
                <a:lnTo>
                  <a:pt x="1284644" y="0"/>
                </a:lnTo>
                <a:lnTo>
                  <a:pt x="1284644" y="1284644"/>
                </a:lnTo>
                <a:lnTo>
                  <a:pt x="0" y="1284644"/>
                </a:lnTo>
                <a:lnTo>
                  <a:pt x="0" y="0"/>
                </a:lnTo>
                <a:close/>
              </a:path>
            </a:pathLst>
          </a:custGeom>
          <a:blipFill>
            <a:blip r:embed="rId19"/>
            <a:stretch>
              <a:fillRect/>
            </a:stretch>
          </a:blipFill>
        </p:spPr>
      </p:sp>
      <p:sp>
        <p:nvSpPr>
          <p:cNvPr id="19" name="Freeform 19"/>
          <p:cNvSpPr/>
          <p:nvPr/>
        </p:nvSpPr>
        <p:spPr>
          <a:xfrm>
            <a:off x="5469757" y="2066482"/>
            <a:ext cx="3251020" cy="975306"/>
          </a:xfrm>
          <a:custGeom>
            <a:avLst/>
            <a:gdLst/>
            <a:ahLst/>
            <a:cxnLst/>
            <a:rect l="l" t="t" r="r" b="b"/>
            <a:pathLst>
              <a:path w="3251020" h="975306">
                <a:moveTo>
                  <a:pt x="0" y="0"/>
                </a:moveTo>
                <a:lnTo>
                  <a:pt x="3251019" y="0"/>
                </a:lnTo>
                <a:lnTo>
                  <a:pt x="3251019" y="975306"/>
                </a:lnTo>
                <a:lnTo>
                  <a:pt x="0" y="975306"/>
                </a:lnTo>
                <a:lnTo>
                  <a:pt x="0" y="0"/>
                </a:lnTo>
                <a:close/>
              </a:path>
            </a:pathLst>
          </a:custGeom>
          <a:blipFill>
            <a:blip r:embed="rId20"/>
            <a:stretch>
              <a:fillRect/>
            </a:stretch>
          </a:blipFill>
        </p:spPr>
      </p:sp>
      <p:sp>
        <p:nvSpPr>
          <p:cNvPr id="20" name="Freeform 20"/>
          <p:cNvSpPr/>
          <p:nvPr/>
        </p:nvSpPr>
        <p:spPr>
          <a:xfrm>
            <a:off x="492577" y="951433"/>
            <a:ext cx="1948072" cy="905942"/>
          </a:xfrm>
          <a:custGeom>
            <a:avLst/>
            <a:gdLst/>
            <a:ahLst/>
            <a:cxnLst/>
            <a:rect l="l" t="t" r="r" b="b"/>
            <a:pathLst>
              <a:path w="1948072" h="905942">
                <a:moveTo>
                  <a:pt x="0" y="0"/>
                </a:moveTo>
                <a:lnTo>
                  <a:pt x="1948072" y="0"/>
                </a:lnTo>
                <a:lnTo>
                  <a:pt x="1948072" y="905942"/>
                </a:lnTo>
                <a:lnTo>
                  <a:pt x="0" y="905942"/>
                </a:lnTo>
                <a:lnTo>
                  <a:pt x="0" y="0"/>
                </a:lnTo>
                <a:close/>
              </a:path>
            </a:pathLst>
          </a:custGeom>
          <a:blipFill>
            <a:blip r:embed="rId21"/>
            <a:stretch>
              <a:fillRect/>
            </a:stretch>
          </a:blipFill>
        </p:spPr>
      </p:sp>
      <p:sp>
        <p:nvSpPr>
          <p:cNvPr id="21" name="Freeform 21"/>
          <p:cNvSpPr/>
          <p:nvPr/>
        </p:nvSpPr>
        <p:spPr>
          <a:xfrm>
            <a:off x="15233515" y="3474434"/>
            <a:ext cx="2742247" cy="1301405"/>
          </a:xfrm>
          <a:custGeom>
            <a:avLst/>
            <a:gdLst/>
            <a:ahLst/>
            <a:cxnLst/>
            <a:rect l="l" t="t" r="r" b="b"/>
            <a:pathLst>
              <a:path w="2742247" h="1301405">
                <a:moveTo>
                  <a:pt x="0" y="0"/>
                </a:moveTo>
                <a:lnTo>
                  <a:pt x="2742247" y="0"/>
                </a:lnTo>
                <a:lnTo>
                  <a:pt x="2742247" y="1301405"/>
                </a:lnTo>
                <a:lnTo>
                  <a:pt x="0" y="1301405"/>
                </a:lnTo>
                <a:lnTo>
                  <a:pt x="0" y="0"/>
                </a:lnTo>
                <a:close/>
              </a:path>
            </a:pathLst>
          </a:custGeom>
          <a:blipFill>
            <a:blip r:embed="rId22"/>
            <a:stretch>
              <a:fillRect/>
            </a:stretch>
          </a:blipFill>
        </p:spPr>
      </p:sp>
      <p:sp>
        <p:nvSpPr>
          <p:cNvPr id="22" name="Freeform 22"/>
          <p:cNvSpPr/>
          <p:nvPr/>
        </p:nvSpPr>
        <p:spPr>
          <a:xfrm>
            <a:off x="9101776" y="2254319"/>
            <a:ext cx="2518459" cy="599633"/>
          </a:xfrm>
          <a:custGeom>
            <a:avLst/>
            <a:gdLst/>
            <a:ahLst/>
            <a:cxnLst/>
            <a:rect l="l" t="t" r="r" b="b"/>
            <a:pathLst>
              <a:path w="2518459" h="599633">
                <a:moveTo>
                  <a:pt x="0" y="0"/>
                </a:moveTo>
                <a:lnTo>
                  <a:pt x="2518459" y="0"/>
                </a:lnTo>
                <a:lnTo>
                  <a:pt x="2518459" y="599633"/>
                </a:lnTo>
                <a:lnTo>
                  <a:pt x="0" y="599633"/>
                </a:lnTo>
                <a:lnTo>
                  <a:pt x="0" y="0"/>
                </a:lnTo>
                <a:close/>
              </a:path>
            </a:pathLst>
          </a:custGeom>
          <a:blipFill>
            <a:blip r:embed="rId23"/>
            <a:stretch>
              <a:fillRect/>
            </a:stretch>
          </a:blipFill>
        </p:spPr>
      </p:sp>
      <p:sp>
        <p:nvSpPr>
          <p:cNvPr id="23" name="Freeform 23"/>
          <p:cNvSpPr/>
          <p:nvPr/>
        </p:nvSpPr>
        <p:spPr>
          <a:xfrm>
            <a:off x="14086346" y="2287105"/>
            <a:ext cx="3562878" cy="470865"/>
          </a:xfrm>
          <a:custGeom>
            <a:avLst/>
            <a:gdLst/>
            <a:ahLst/>
            <a:cxnLst/>
            <a:rect l="l" t="t" r="r" b="b"/>
            <a:pathLst>
              <a:path w="3562878" h="470865">
                <a:moveTo>
                  <a:pt x="0" y="0"/>
                </a:moveTo>
                <a:lnTo>
                  <a:pt x="3562878" y="0"/>
                </a:lnTo>
                <a:lnTo>
                  <a:pt x="3562878" y="470865"/>
                </a:lnTo>
                <a:lnTo>
                  <a:pt x="0" y="470865"/>
                </a:lnTo>
                <a:lnTo>
                  <a:pt x="0" y="0"/>
                </a:lnTo>
                <a:close/>
              </a:path>
            </a:pathLst>
          </a:custGeom>
          <a:blipFill>
            <a:blip r:embed="rId24"/>
            <a:stretch>
              <a:fillRect/>
            </a:stretch>
          </a:blipFill>
        </p:spPr>
      </p:sp>
      <p:sp>
        <p:nvSpPr>
          <p:cNvPr id="24" name="Freeform 24"/>
          <p:cNvSpPr/>
          <p:nvPr/>
        </p:nvSpPr>
        <p:spPr>
          <a:xfrm>
            <a:off x="5616786" y="3747862"/>
            <a:ext cx="3202412" cy="696898"/>
          </a:xfrm>
          <a:custGeom>
            <a:avLst/>
            <a:gdLst/>
            <a:ahLst/>
            <a:cxnLst/>
            <a:rect l="l" t="t" r="r" b="b"/>
            <a:pathLst>
              <a:path w="3202412" h="696898">
                <a:moveTo>
                  <a:pt x="0" y="0"/>
                </a:moveTo>
                <a:lnTo>
                  <a:pt x="3202412" y="0"/>
                </a:lnTo>
                <a:lnTo>
                  <a:pt x="3202412" y="696898"/>
                </a:lnTo>
                <a:lnTo>
                  <a:pt x="0" y="696898"/>
                </a:lnTo>
                <a:lnTo>
                  <a:pt x="0" y="0"/>
                </a:lnTo>
                <a:close/>
              </a:path>
            </a:pathLst>
          </a:custGeom>
          <a:blipFill>
            <a:blip r:embed="rId25"/>
            <a:stretch>
              <a:fillRect/>
            </a:stretch>
          </a:blipFill>
        </p:spPr>
      </p:sp>
      <p:sp>
        <p:nvSpPr>
          <p:cNvPr id="25" name="Freeform 25"/>
          <p:cNvSpPr/>
          <p:nvPr/>
        </p:nvSpPr>
        <p:spPr>
          <a:xfrm>
            <a:off x="3245697" y="1896348"/>
            <a:ext cx="1944142" cy="1315574"/>
          </a:xfrm>
          <a:custGeom>
            <a:avLst/>
            <a:gdLst/>
            <a:ahLst/>
            <a:cxnLst/>
            <a:rect l="l" t="t" r="r" b="b"/>
            <a:pathLst>
              <a:path w="1944142" h="1315574">
                <a:moveTo>
                  <a:pt x="0" y="0"/>
                </a:moveTo>
                <a:lnTo>
                  <a:pt x="1944143" y="0"/>
                </a:lnTo>
                <a:lnTo>
                  <a:pt x="1944143" y="1315574"/>
                </a:lnTo>
                <a:lnTo>
                  <a:pt x="0" y="1315574"/>
                </a:lnTo>
                <a:lnTo>
                  <a:pt x="0" y="0"/>
                </a:lnTo>
                <a:close/>
              </a:path>
            </a:pathLst>
          </a:custGeom>
          <a:blipFill>
            <a:blip r:embed="rId26"/>
            <a:stretch>
              <a:fillRect l="-3270" r="-3504"/>
            </a:stretch>
          </a:blipFill>
        </p:spPr>
      </p:sp>
      <p:sp>
        <p:nvSpPr>
          <p:cNvPr id="26" name="Freeform 26"/>
          <p:cNvSpPr/>
          <p:nvPr/>
        </p:nvSpPr>
        <p:spPr>
          <a:xfrm>
            <a:off x="3494941" y="3741967"/>
            <a:ext cx="1367731" cy="1278828"/>
          </a:xfrm>
          <a:custGeom>
            <a:avLst/>
            <a:gdLst/>
            <a:ahLst/>
            <a:cxnLst/>
            <a:rect l="l" t="t" r="r" b="b"/>
            <a:pathLst>
              <a:path w="1367731" h="1278828">
                <a:moveTo>
                  <a:pt x="0" y="0"/>
                </a:moveTo>
                <a:lnTo>
                  <a:pt x="1367731" y="0"/>
                </a:lnTo>
                <a:lnTo>
                  <a:pt x="1367731" y="1278829"/>
                </a:lnTo>
                <a:lnTo>
                  <a:pt x="0" y="1278829"/>
                </a:lnTo>
                <a:lnTo>
                  <a:pt x="0" y="0"/>
                </a:lnTo>
                <a:close/>
              </a:path>
            </a:pathLst>
          </a:custGeom>
          <a:blipFill>
            <a:blip r:embed="rId27"/>
            <a:stretch>
              <a:fillRect/>
            </a:stretch>
          </a:blipFill>
        </p:spPr>
      </p:sp>
      <p:sp>
        <p:nvSpPr>
          <p:cNvPr id="27" name="Freeform 27"/>
          <p:cNvSpPr/>
          <p:nvPr/>
        </p:nvSpPr>
        <p:spPr>
          <a:xfrm>
            <a:off x="492577" y="3784642"/>
            <a:ext cx="2425953" cy="1236154"/>
          </a:xfrm>
          <a:custGeom>
            <a:avLst/>
            <a:gdLst/>
            <a:ahLst/>
            <a:cxnLst/>
            <a:rect l="l" t="t" r="r" b="b"/>
            <a:pathLst>
              <a:path w="2425953" h="1236154">
                <a:moveTo>
                  <a:pt x="0" y="0"/>
                </a:moveTo>
                <a:lnTo>
                  <a:pt x="2425952" y="0"/>
                </a:lnTo>
                <a:lnTo>
                  <a:pt x="2425952" y="1236154"/>
                </a:lnTo>
                <a:lnTo>
                  <a:pt x="0" y="1236154"/>
                </a:lnTo>
                <a:lnTo>
                  <a:pt x="0" y="0"/>
                </a:lnTo>
                <a:close/>
              </a:path>
            </a:pathLst>
          </a:custGeom>
          <a:blipFill>
            <a:blip r:embed="rId28"/>
            <a:stretch>
              <a:fillRect/>
            </a:stretch>
          </a:blipFill>
        </p:spPr>
      </p:sp>
      <p:sp>
        <p:nvSpPr>
          <p:cNvPr id="28" name="Freeform 28"/>
          <p:cNvSpPr/>
          <p:nvPr/>
        </p:nvSpPr>
        <p:spPr>
          <a:xfrm>
            <a:off x="6942130" y="5334736"/>
            <a:ext cx="2260797" cy="1662351"/>
          </a:xfrm>
          <a:custGeom>
            <a:avLst/>
            <a:gdLst/>
            <a:ahLst/>
            <a:cxnLst/>
            <a:rect l="l" t="t" r="r" b="b"/>
            <a:pathLst>
              <a:path w="2260797" h="1662351">
                <a:moveTo>
                  <a:pt x="0" y="0"/>
                </a:moveTo>
                <a:lnTo>
                  <a:pt x="2260797" y="0"/>
                </a:lnTo>
                <a:lnTo>
                  <a:pt x="2260797" y="1662351"/>
                </a:lnTo>
                <a:lnTo>
                  <a:pt x="0" y="1662351"/>
                </a:lnTo>
                <a:lnTo>
                  <a:pt x="0" y="0"/>
                </a:lnTo>
                <a:close/>
              </a:path>
            </a:pathLst>
          </a:custGeom>
          <a:blipFill>
            <a:blip r:embed="rId29"/>
            <a:stretch>
              <a:fillRect/>
            </a:stretch>
          </a:blipFill>
        </p:spPr>
      </p:sp>
      <p:sp>
        <p:nvSpPr>
          <p:cNvPr id="29" name="Freeform 29"/>
          <p:cNvSpPr/>
          <p:nvPr/>
        </p:nvSpPr>
        <p:spPr>
          <a:xfrm>
            <a:off x="4730801" y="5060247"/>
            <a:ext cx="2211329" cy="2211329"/>
          </a:xfrm>
          <a:custGeom>
            <a:avLst/>
            <a:gdLst/>
            <a:ahLst/>
            <a:cxnLst/>
            <a:rect l="l" t="t" r="r" b="b"/>
            <a:pathLst>
              <a:path w="2211329" h="2211329">
                <a:moveTo>
                  <a:pt x="0" y="0"/>
                </a:moveTo>
                <a:lnTo>
                  <a:pt x="2211329" y="0"/>
                </a:lnTo>
                <a:lnTo>
                  <a:pt x="2211329" y="2211329"/>
                </a:lnTo>
                <a:lnTo>
                  <a:pt x="0" y="2211329"/>
                </a:lnTo>
                <a:lnTo>
                  <a:pt x="0" y="0"/>
                </a:lnTo>
                <a:close/>
              </a:path>
            </a:pathLst>
          </a:custGeom>
          <a:blipFill>
            <a:blip r:embed="rId30"/>
            <a:stretch>
              <a:fillRect/>
            </a:stretch>
          </a:blipFill>
        </p:spPr>
      </p:sp>
      <p:sp>
        <p:nvSpPr>
          <p:cNvPr id="30" name="Freeform 30"/>
          <p:cNvSpPr/>
          <p:nvPr/>
        </p:nvSpPr>
        <p:spPr>
          <a:xfrm>
            <a:off x="2845274" y="5317678"/>
            <a:ext cx="1679408" cy="1679408"/>
          </a:xfrm>
          <a:custGeom>
            <a:avLst/>
            <a:gdLst/>
            <a:ahLst/>
            <a:cxnLst/>
            <a:rect l="l" t="t" r="r" b="b"/>
            <a:pathLst>
              <a:path w="1679408" h="1679408">
                <a:moveTo>
                  <a:pt x="0" y="0"/>
                </a:moveTo>
                <a:lnTo>
                  <a:pt x="1679408" y="0"/>
                </a:lnTo>
                <a:lnTo>
                  <a:pt x="1679408" y="1679409"/>
                </a:lnTo>
                <a:lnTo>
                  <a:pt x="0" y="1679409"/>
                </a:lnTo>
                <a:lnTo>
                  <a:pt x="0" y="0"/>
                </a:lnTo>
                <a:close/>
              </a:path>
            </a:pathLst>
          </a:custGeom>
          <a:blipFill>
            <a:blip r:embed="rId31"/>
            <a:stretch>
              <a:fillRect/>
            </a:stretch>
          </a:blipFill>
        </p:spPr>
      </p:sp>
      <p:sp>
        <p:nvSpPr>
          <p:cNvPr id="31" name="Freeform 31"/>
          <p:cNvSpPr/>
          <p:nvPr/>
        </p:nvSpPr>
        <p:spPr>
          <a:xfrm>
            <a:off x="312238" y="5198058"/>
            <a:ext cx="2128411" cy="2128411"/>
          </a:xfrm>
          <a:custGeom>
            <a:avLst/>
            <a:gdLst/>
            <a:ahLst/>
            <a:cxnLst/>
            <a:rect l="l" t="t" r="r" b="b"/>
            <a:pathLst>
              <a:path w="2128411" h="2128411">
                <a:moveTo>
                  <a:pt x="0" y="0"/>
                </a:moveTo>
                <a:lnTo>
                  <a:pt x="2128411" y="0"/>
                </a:lnTo>
                <a:lnTo>
                  <a:pt x="2128411" y="2128411"/>
                </a:lnTo>
                <a:lnTo>
                  <a:pt x="0" y="2128411"/>
                </a:lnTo>
                <a:lnTo>
                  <a:pt x="0" y="0"/>
                </a:lnTo>
                <a:close/>
              </a:path>
            </a:pathLst>
          </a:custGeom>
          <a:blipFill>
            <a:blip r:embed="rId32"/>
            <a:stretch>
              <a:fillRect/>
            </a:stretch>
          </a:blipFill>
        </p:spPr>
      </p:sp>
      <p:sp>
        <p:nvSpPr>
          <p:cNvPr id="32" name="Freeform 32"/>
          <p:cNvSpPr/>
          <p:nvPr/>
        </p:nvSpPr>
        <p:spPr>
          <a:xfrm>
            <a:off x="12914966" y="5433670"/>
            <a:ext cx="2049725" cy="1328099"/>
          </a:xfrm>
          <a:custGeom>
            <a:avLst/>
            <a:gdLst/>
            <a:ahLst/>
            <a:cxnLst/>
            <a:rect l="l" t="t" r="r" b="b"/>
            <a:pathLst>
              <a:path w="2049725" h="1328099">
                <a:moveTo>
                  <a:pt x="0" y="0"/>
                </a:moveTo>
                <a:lnTo>
                  <a:pt x="2049725" y="0"/>
                </a:lnTo>
                <a:lnTo>
                  <a:pt x="2049725" y="1328099"/>
                </a:lnTo>
                <a:lnTo>
                  <a:pt x="0" y="1328099"/>
                </a:lnTo>
                <a:lnTo>
                  <a:pt x="0" y="0"/>
                </a:lnTo>
                <a:close/>
              </a:path>
            </a:pathLst>
          </a:custGeom>
          <a:blipFill>
            <a:blip r:embed="rId33"/>
            <a:stretch>
              <a:fillRect/>
            </a:stretch>
          </a:blipFill>
        </p:spPr>
      </p:sp>
      <p:sp>
        <p:nvSpPr>
          <p:cNvPr id="33" name="Freeform 33"/>
          <p:cNvSpPr/>
          <p:nvPr/>
        </p:nvSpPr>
        <p:spPr>
          <a:xfrm>
            <a:off x="9400223" y="3560999"/>
            <a:ext cx="3508763" cy="1070623"/>
          </a:xfrm>
          <a:custGeom>
            <a:avLst/>
            <a:gdLst/>
            <a:ahLst/>
            <a:cxnLst/>
            <a:rect l="l" t="t" r="r" b="b"/>
            <a:pathLst>
              <a:path w="3508763" h="1070623">
                <a:moveTo>
                  <a:pt x="0" y="0"/>
                </a:moveTo>
                <a:lnTo>
                  <a:pt x="3508763" y="0"/>
                </a:lnTo>
                <a:lnTo>
                  <a:pt x="3508763" y="1070623"/>
                </a:lnTo>
                <a:lnTo>
                  <a:pt x="0" y="1070623"/>
                </a:lnTo>
                <a:lnTo>
                  <a:pt x="0" y="0"/>
                </a:lnTo>
                <a:close/>
              </a:path>
            </a:pathLst>
          </a:custGeom>
          <a:blipFill>
            <a:blip r:embed="rId34"/>
            <a:stretch>
              <a:fillRect/>
            </a:stretch>
          </a:blipFill>
        </p:spPr>
      </p:sp>
      <p:sp>
        <p:nvSpPr>
          <p:cNvPr id="34" name="Freeform 34"/>
          <p:cNvSpPr/>
          <p:nvPr/>
        </p:nvSpPr>
        <p:spPr>
          <a:xfrm>
            <a:off x="9602977" y="5555755"/>
            <a:ext cx="2449555" cy="1083928"/>
          </a:xfrm>
          <a:custGeom>
            <a:avLst/>
            <a:gdLst/>
            <a:ahLst/>
            <a:cxnLst/>
            <a:rect l="l" t="t" r="r" b="b"/>
            <a:pathLst>
              <a:path w="2449555" h="1083928">
                <a:moveTo>
                  <a:pt x="0" y="0"/>
                </a:moveTo>
                <a:lnTo>
                  <a:pt x="2449555" y="0"/>
                </a:lnTo>
                <a:lnTo>
                  <a:pt x="2449555" y="1083929"/>
                </a:lnTo>
                <a:lnTo>
                  <a:pt x="0" y="1083929"/>
                </a:lnTo>
                <a:lnTo>
                  <a:pt x="0" y="0"/>
                </a:lnTo>
                <a:close/>
              </a:path>
            </a:pathLst>
          </a:custGeom>
          <a:blipFill>
            <a:blip r:embed="rId35"/>
            <a:stretch>
              <a:fillRect/>
            </a:stretch>
          </a:blipFill>
        </p:spPr>
      </p:sp>
      <p:sp>
        <p:nvSpPr>
          <p:cNvPr id="35" name="Freeform 35"/>
          <p:cNvSpPr/>
          <p:nvPr/>
        </p:nvSpPr>
        <p:spPr>
          <a:xfrm>
            <a:off x="14305422" y="576108"/>
            <a:ext cx="3215921" cy="1358277"/>
          </a:xfrm>
          <a:custGeom>
            <a:avLst/>
            <a:gdLst/>
            <a:ahLst/>
            <a:cxnLst/>
            <a:rect l="l" t="t" r="r" b="b"/>
            <a:pathLst>
              <a:path w="3215921" h="1358277">
                <a:moveTo>
                  <a:pt x="0" y="0"/>
                </a:moveTo>
                <a:lnTo>
                  <a:pt x="3215921" y="0"/>
                </a:lnTo>
                <a:lnTo>
                  <a:pt x="3215921" y="1358277"/>
                </a:lnTo>
                <a:lnTo>
                  <a:pt x="0" y="1358277"/>
                </a:lnTo>
                <a:lnTo>
                  <a:pt x="0" y="0"/>
                </a:lnTo>
                <a:close/>
              </a:path>
            </a:pathLst>
          </a:custGeom>
          <a:blipFill>
            <a:blip r:embed="rId36"/>
            <a:stretch>
              <a:fillRect/>
            </a:stretch>
          </a:blipFill>
        </p:spPr>
      </p:sp>
      <p:sp>
        <p:nvSpPr>
          <p:cNvPr id="36" name="TextBox 36"/>
          <p:cNvSpPr txBox="1"/>
          <p:nvPr/>
        </p:nvSpPr>
        <p:spPr>
          <a:xfrm>
            <a:off x="4518310" y="8977057"/>
            <a:ext cx="9251379" cy="615553"/>
          </a:xfrm>
          <a:prstGeom prst="rect">
            <a:avLst/>
          </a:prstGeom>
        </p:spPr>
        <p:txBody>
          <a:bodyPr lIns="0" tIns="0" rIns="0" bIns="0" rtlCol="0" anchor="t">
            <a:spAutoFit/>
          </a:bodyPr>
          <a:lstStyle/>
          <a:p>
            <a:pPr algn="ctr">
              <a:lnSpc>
                <a:spcPts val="2400"/>
              </a:lnSpc>
              <a:spcBef>
                <a:spcPct val="0"/>
              </a:spcBef>
            </a:pPr>
            <a:r>
              <a:rPr lang="en-US" sz="2000" dirty="0">
                <a:solidFill>
                  <a:srgbClr val="FFFFFF"/>
                </a:solidFill>
                <a:latin typeface="Roboto"/>
                <a:ea typeface="Roboto"/>
                <a:cs typeface="Roboto"/>
                <a:sym typeface="Roboto"/>
              </a:rPr>
              <a:t>ИП Самута П. А.</a:t>
            </a:r>
          </a:p>
          <a:p>
            <a:pPr algn="ctr">
              <a:lnSpc>
                <a:spcPts val="2400"/>
              </a:lnSpc>
              <a:spcBef>
                <a:spcPct val="0"/>
              </a:spcBef>
            </a:pPr>
            <a:r>
              <a:rPr lang="en-US" sz="2000" dirty="0">
                <a:solidFill>
                  <a:srgbClr val="FFFFFF"/>
                </a:solidFill>
                <a:latin typeface="Roboto"/>
                <a:ea typeface="Roboto"/>
                <a:cs typeface="Roboto"/>
                <a:sym typeface="Roboto"/>
              </a:rPr>
              <a:t>Individual Entrepreneur </a:t>
            </a:r>
            <a:r>
              <a:rPr lang="en-US" sz="2000" dirty="0" err="1">
                <a:solidFill>
                  <a:srgbClr val="FFFFFF"/>
                </a:solidFill>
                <a:latin typeface="Roboto"/>
                <a:ea typeface="Roboto"/>
                <a:cs typeface="Roboto"/>
                <a:sym typeface="Roboto"/>
              </a:rPr>
              <a:t>Samuta</a:t>
            </a:r>
            <a:r>
              <a:rPr lang="en-US" sz="2000" dirty="0">
                <a:solidFill>
                  <a:srgbClr val="FFFFFF"/>
                </a:solidFill>
                <a:latin typeface="Roboto"/>
                <a:ea typeface="Roboto"/>
                <a:cs typeface="Roboto"/>
                <a:sym typeface="Roboto"/>
              </a:rPr>
              <a:t> P. A.</a:t>
            </a:r>
          </a:p>
        </p:txBody>
      </p:sp>
      <p:sp>
        <p:nvSpPr>
          <p:cNvPr id="37" name="TextBox 37"/>
          <p:cNvSpPr txBox="1"/>
          <p:nvPr/>
        </p:nvSpPr>
        <p:spPr>
          <a:xfrm>
            <a:off x="5317259" y="628650"/>
            <a:ext cx="7653482" cy="820738"/>
          </a:xfrm>
          <a:prstGeom prst="rect">
            <a:avLst/>
          </a:prstGeom>
        </p:spPr>
        <p:txBody>
          <a:bodyPr lIns="0" tIns="0" rIns="0" bIns="0" rtlCol="0" anchor="t">
            <a:spAutoFit/>
          </a:bodyPr>
          <a:lstStyle/>
          <a:p>
            <a:pPr algn="ctr">
              <a:lnSpc>
                <a:spcPts val="6360"/>
              </a:lnSpc>
              <a:spcBef>
                <a:spcPct val="0"/>
              </a:spcBef>
            </a:pPr>
            <a:r>
              <a:rPr lang="en-US" sz="5300" dirty="0">
                <a:solidFill>
                  <a:srgbClr val="FFFFFF"/>
                </a:solidFill>
                <a:latin typeface="Carelia"/>
                <a:ea typeface="Carelia"/>
                <a:cs typeface="Carelia"/>
                <a:sym typeface="Carelia"/>
              </a:rPr>
              <a:t>РЕКОМЕНДУЮТ:</a:t>
            </a:r>
          </a:p>
        </p:txBody>
      </p:sp>
      <p:sp>
        <p:nvSpPr>
          <p:cNvPr id="38" name="TextBox 38"/>
          <p:cNvSpPr txBox="1"/>
          <p:nvPr/>
        </p:nvSpPr>
        <p:spPr>
          <a:xfrm>
            <a:off x="1560872" y="7990566"/>
            <a:ext cx="2204963" cy="361950"/>
          </a:xfrm>
          <a:prstGeom prst="rect">
            <a:avLst/>
          </a:prstGeom>
        </p:spPr>
        <p:txBody>
          <a:bodyPr lIns="0" tIns="0" rIns="0" bIns="0" rtlCol="0" anchor="t">
            <a:spAutoFit/>
          </a:bodyPr>
          <a:lstStyle/>
          <a:p>
            <a:pPr algn="l">
              <a:lnSpc>
                <a:spcPts val="2879"/>
              </a:lnSpc>
              <a:spcBef>
                <a:spcPct val="0"/>
              </a:spcBef>
            </a:pPr>
            <a:r>
              <a:rPr lang="en-US" sz="2400" u="sng">
                <a:solidFill>
                  <a:srgbClr val="FFFFFF"/>
                </a:solidFill>
                <a:latin typeface="Museo Sans Cyrl 1"/>
                <a:ea typeface="Museo Sans Cyrl 1"/>
                <a:cs typeface="Museo Sans Cyrl 1"/>
                <a:sym typeface="Museo Sans Cyrl 1"/>
                <a:hlinkClick r:id="rId37" tooltip="https://t.me/pavel_samuta"/>
              </a:rPr>
              <a:t>@pavel_samuta</a:t>
            </a:r>
          </a:p>
        </p:txBody>
      </p:sp>
      <p:sp>
        <p:nvSpPr>
          <p:cNvPr id="39" name="TextBox 39"/>
          <p:cNvSpPr txBox="1"/>
          <p:nvPr/>
        </p:nvSpPr>
        <p:spPr>
          <a:xfrm>
            <a:off x="6270562" y="8055618"/>
            <a:ext cx="2548635" cy="361125"/>
          </a:xfrm>
          <a:prstGeom prst="rect">
            <a:avLst/>
          </a:prstGeom>
        </p:spPr>
        <p:txBody>
          <a:bodyPr wrap="square" lIns="0" tIns="0" rIns="0" bIns="0" rtlCol="0" anchor="t">
            <a:spAutoFit/>
          </a:bodyPr>
          <a:lstStyle/>
          <a:p>
            <a:pPr marL="0" lvl="0" indent="0" algn="l">
              <a:lnSpc>
                <a:spcPts val="2879"/>
              </a:lnSpc>
              <a:spcBef>
                <a:spcPct val="0"/>
              </a:spcBef>
            </a:pPr>
            <a:r>
              <a:rPr lang="en-US" sz="2400" u="none" strike="noStrike" dirty="0">
                <a:solidFill>
                  <a:srgbClr val="FFFFFF"/>
                </a:solidFill>
                <a:latin typeface="Museo Sans Cyrl 1"/>
                <a:ea typeface="Museo Sans Cyrl 1"/>
                <a:cs typeface="Museo Sans Cyrl 1"/>
                <a:sym typeface="Museo Sans Cyrl 1"/>
              </a:rPr>
              <a:t>+3752927662670</a:t>
            </a:r>
          </a:p>
        </p:txBody>
      </p:sp>
      <p:sp>
        <p:nvSpPr>
          <p:cNvPr id="40" name="TextBox 40"/>
          <p:cNvSpPr txBox="1"/>
          <p:nvPr/>
        </p:nvSpPr>
        <p:spPr>
          <a:xfrm>
            <a:off x="10208466" y="7988658"/>
            <a:ext cx="3510409" cy="361950"/>
          </a:xfrm>
          <a:prstGeom prst="rect">
            <a:avLst/>
          </a:prstGeom>
        </p:spPr>
        <p:txBody>
          <a:bodyPr lIns="0" tIns="0" rIns="0" bIns="0" rtlCol="0" anchor="t">
            <a:spAutoFit/>
          </a:bodyPr>
          <a:lstStyle/>
          <a:p>
            <a:pPr marL="0" lvl="0" indent="0" algn="l">
              <a:lnSpc>
                <a:spcPts val="2879"/>
              </a:lnSpc>
              <a:spcBef>
                <a:spcPct val="0"/>
              </a:spcBef>
            </a:pPr>
            <a:r>
              <a:rPr lang="en-US" sz="2400" dirty="0">
                <a:solidFill>
                  <a:srgbClr val="FFFFFF"/>
                </a:solidFill>
                <a:latin typeface="Museo Sans Cyrl 1"/>
                <a:ea typeface="Museo Sans Cyrl 1"/>
                <a:cs typeface="Museo Sans Cyrl 1"/>
                <a:sym typeface="Museo Sans Cyrl 1"/>
                <a:hlinkClick r:id="rId38"/>
              </a:rPr>
              <a:t>pavelsamuta@gmail.com</a:t>
            </a:r>
            <a:endParaRPr lang="en-US" sz="2400" dirty="0">
              <a:solidFill>
                <a:srgbClr val="FFFFFF"/>
              </a:solidFill>
              <a:latin typeface="Museo Sans Cyrl 1"/>
              <a:ea typeface="Museo Sans Cyrl 1"/>
              <a:cs typeface="Museo Sans Cyrl 1"/>
              <a:sym typeface="Museo Sans Cyrl 1"/>
            </a:endParaRPr>
          </a:p>
        </p:txBody>
      </p:sp>
      <p:sp>
        <p:nvSpPr>
          <p:cNvPr id="41" name="TextBox 41"/>
          <p:cNvSpPr txBox="1"/>
          <p:nvPr/>
        </p:nvSpPr>
        <p:spPr>
          <a:xfrm>
            <a:off x="15158065" y="7974707"/>
            <a:ext cx="2491160" cy="361950"/>
          </a:xfrm>
          <a:prstGeom prst="rect">
            <a:avLst/>
          </a:prstGeom>
        </p:spPr>
        <p:txBody>
          <a:bodyPr lIns="0" tIns="0" rIns="0" bIns="0" rtlCol="0" anchor="t">
            <a:spAutoFit/>
          </a:bodyPr>
          <a:lstStyle/>
          <a:p>
            <a:pPr marL="0" lvl="0" indent="0" algn="l">
              <a:lnSpc>
                <a:spcPts val="2879"/>
              </a:lnSpc>
              <a:spcBef>
                <a:spcPct val="0"/>
              </a:spcBef>
            </a:pPr>
            <a:r>
              <a:rPr lang="en-US" sz="2400" u="sng">
                <a:solidFill>
                  <a:srgbClr val="FFFFFF"/>
                </a:solidFill>
                <a:latin typeface="Museo Sans Cyrl 1"/>
                <a:ea typeface="Museo Sans Cyrl 1"/>
                <a:cs typeface="Museo Sans Cyrl 1"/>
                <a:sym typeface="Museo Sans Cyrl 1"/>
                <a:hlinkClick r:id="rId39" tooltip="https://pavelsamuta.com"/>
              </a:rPr>
              <a:t>pavelsamuta.com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652" y="0"/>
            <a:ext cx="5587348" cy="10287000"/>
            <a:chOff x="0" y="0"/>
            <a:chExt cx="7449798" cy="13716000"/>
          </a:xfrm>
        </p:grpSpPr>
        <p:pic>
          <p:nvPicPr>
            <p:cNvPr id="3" name="Picture 3"/>
            <p:cNvPicPr>
              <a:picLocks noChangeAspect="1"/>
            </p:cNvPicPr>
            <p:nvPr/>
          </p:nvPicPr>
          <p:blipFill>
            <a:blip r:embed="rId2"/>
            <a:srcRect l="13506" t="505" r="5946" b="505"/>
            <a:stretch>
              <a:fillRect/>
            </a:stretch>
          </p:blipFill>
          <p:spPr>
            <a:xfrm>
              <a:off x="0" y="0"/>
              <a:ext cx="7449798" cy="13716000"/>
            </a:xfrm>
            <a:prstGeom prst="rect">
              <a:avLst/>
            </a:prstGeom>
            <a:effectLst>
              <a:softEdge rad="152400"/>
            </a:effectLst>
          </p:spPr>
        </p:pic>
      </p:grpSp>
      <p:sp>
        <p:nvSpPr>
          <p:cNvPr id="4" name="Freeform 4"/>
          <p:cNvSpPr/>
          <p:nvPr/>
        </p:nvSpPr>
        <p:spPr>
          <a:xfrm>
            <a:off x="-3227303" y="0"/>
            <a:ext cx="15927955" cy="10287000"/>
          </a:xfrm>
          <a:custGeom>
            <a:avLst/>
            <a:gdLst/>
            <a:ahLst/>
            <a:cxnLst/>
            <a:rect l="l" t="t" r="r" b="b"/>
            <a:pathLst>
              <a:path w="15927955" h="10287000">
                <a:moveTo>
                  <a:pt x="0" y="0"/>
                </a:moveTo>
                <a:lnTo>
                  <a:pt x="15927955" y="0"/>
                </a:lnTo>
                <a:lnTo>
                  <a:pt x="15927955" y="10287000"/>
                </a:lnTo>
                <a:lnTo>
                  <a:pt x="0" y="10287000"/>
                </a:lnTo>
                <a:lnTo>
                  <a:pt x="0" y="0"/>
                </a:lnTo>
                <a:close/>
              </a:path>
            </a:pathLst>
          </a:custGeom>
          <a:blipFill>
            <a:blip r:embed="rId3">
              <a:alphaModFix amt="43999"/>
            </a:blip>
            <a:stretch>
              <a:fillRect l="-17163" t="-16991" r="-17163"/>
            </a:stretch>
          </a:blipFill>
          <a:effectLst>
            <a:softEdge rad="0"/>
          </a:effectLst>
        </p:spPr>
      </p:sp>
      <p:grpSp>
        <p:nvGrpSpPr>
          <p:cNvPr id="5" name="Group 5"/>
          <p:cNvGrpSpPr/>
          <p:nvPr/>
        </p:nvGrpSpPr>
        <p:grpSpPr>
          <a:xfrm>
            <a:off x="0" y="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8" name="Group 8"/>
          <p:cNvGrpSpPr/>
          <p:nvPr/>
        </p:nvGrpSpPr>
        <p:grpSpPr>
          <a:xfrm>
            <a:off x="1028700" y="9517322"/>
            <a:ext cx="47625" cy="490488"/>
            <a:chOff x="0" y="0"/>
            <a:chExt cx="18636" cy="191928"/>
          </a:xfrm>
        </p:grpSpPr>
        <p:sp>
          <p:nvSpPr>
            <p:cNvPr id="9" name="Freeform 9"/>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0" name="TextBox 10"/>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231724" y="753395"/>
            <a:ext cx="10683669" cy="8720336"/>
          </a:xfrm>
          <a:prstGeom prst="rect">
            <a:avLst/>
          </a:prstGeom>
        </p:spPr>
        <p:txBody>
          <a:bodyPr lIns="0" tIns="0" rIns="0" bIns="0" rtlCol="0" anchor="t">
            <a:spAutoFit/>
          </a:bodyPr>
          <a:lstStyle/>
          <a:p>
            <a:pPr algn="l">
              <a:lnSpc>
                <a:spcPts val="2759"/>
              </a:lnSpc>
              <a:spcBef>
                <a:spcPct val="0"/>
              </a:spcBef>
            </a:pPr>
            <a:r>
              <a:rPr lang="en-US" sz="2299" dirty="0" err="1">
                <a:solidFill>
                  <a:srgbClr val="000000"/>
                </a:solidFill>
                <a:latin typeface="Museo Sans Cyrl 3"/>
                <a:ea typeface="Museo Sans Cyrl 3"/>
                <a:cs typeface="Museo Sans Cyrl 3"/>
                <a:sym typeface="Museo Sans Cyrl 3"/>
              </a:rPr>
              <a:t>Меня</a:t>
            </a:r>
            <a:r>
              <a:rPr lang="en-US" sz="2299" dirty="0">
                <a:solidFill>
                  <a:srgbClr val="000000"/>
                </a:solidFill>
                <a:latin typeface="Museo Sans Cyrl 3"/>
                <a:ea typeface="Museo Sans Cyrl 3"/>
                <a:cs typeface="Museo Sans Cyrl 3"/>
                <a:sym typeface="Museo Sans Cyrl 3"/>
              </a:rPr>
              <a:t> </a:t>
            </a:r>
            <a:r>
              <a:rPr lang="en-US" sz="2299" dirty="0" err="1">
                <a:solidFill>
                  <a:srgbClr val="000000"/>
                </a:solidFill>
                <a:latin typeface="Museo Sans Cyrl 3"/>
                <a:ea typeface="Museo Sans Cyrl 3"/>
                <a:cs typeface="Museo Sans Cyrl 3"/>
                <a:sym typeface="Museo Sans Cyrl 3"/>
              </a:rPr>
              <a:t>зовут</a:t>
            </a:r>
            <a:r>
              <a:rPr lang="en-US" sz="2299" dirty="0">
                <a:solidFill>
                  <a:srgbClr val="000000"/>
                </a:solidFill>
                <a:latin typeface="Museo Sans Cyrl 3"/>
                <a:ea typeface="Museo Sans Cyrl 3"/>
                <a:cs typeface="Museo Sans Cyrl 3"/>
                <a:sym typeface="Museo Sans Cyrl 3"/>
              </a:rPr>
              <a:t> Павел, я </a:t>
            </a:r>
            <a:r>
              <a:rPr lang="en-US" sz="2299" dirty="0" err="1">
                <a:solidFill>
                  <a:srgbClr val="000000"/>
                </a:solidFill>
                <a:latin typeface="Museo Sans Cyrl 3"/>
                <a:ea typeface="Museo Sans Cyrl 3"/>
                <a:cs typeface="Museo Sans Cyrl 3"/>
                <a:sym typeface="Museo Sans Cyrl 3"/>
              </a:rPr>
              <a:t>опытный</a:t>
            </a:r>
            <a:r>
              <a:rPr lang="en-US" sz="2299" dirty="0">
                <a:solidFill>
                  <a:srgbClr val="000000"/>
                </a:solidFill>
                <a:latin typeface="Museo Sans Cyrl 3"/>
                <a:ea typeface="Museo Sans Cyrl 3"/>
                <a:cs typeface="Museo Sans Cyrl 3"/>
                <a:sym typeface="Museo Sans Cyrl 3"/>
              </a:rPr>
              <a:t> </a:t>
            </a:r>
            <a:r>
              <a:rPr lang="en-US" sz="2299" dirty="0" err="1">
                <a:solidFill>
                  <a:srgbClr val="000000"/>
                </a:solidFill>
                <a:latin typeface="Museo Sans Cyrl 3"/>
                <a:ea typeface="Museo Sans Cyrl 3"/>
                <a:cs typeface="Museo Sans Cyrl 3"/>
                <a:sym typeface="Museo Sans Cyrl 3"/>
              </a:rPr>
              <a:t>инженер</a:t>
            </a:r>
            <a:r>
              <a:rPr lang="en-US" sz="2299" dirty="0">
                <a:solidFill>
                  <a:srgbClr val="000000"/>
                </a:solidFill>
                <a:latin typeface="Museo Sans Cyrl 3"/>
                <a:ea typeface="Museo Sans Cyrl 3"/>
                <a:cs typeface="Museo Sans Cyrl 3"/>
                <a:sym typeface="Museo Sans Cyrl 3"/>
              </a:rPr>
              <a:t> с </a:t>
            </a:r>
            <a:r>
              <a:rPr lang="en-US" sz="2299" dirty="0" err="1">
                <a:solidFill>
                  <a:srgbClr val="000000"/>
                </a:solidFill>
                <a:latin typeface="Museo Sans Cyrl 3"/>
                <a:ea typeface="Museo Sans Cyrl 3"/>
                <a:cs typeface="Museo Sans Cyrl 3"/>
                <a:sym typeface="Museo Sans Cyrl 3"/>
              </a:rPr>
              <a:t>технологическим</a:t>
            </a:r>
            <a:r>
              <a:rPr lang="en-US" sz="2299" dirty="0">
                <a:solidFill>
                  <a:srgbClr val="000000"/>
                </a:solidFill>
                <a:latin typeface="Museo Sans Cyrl 3"/>
                <a:ea typeface="Museo Sans Cyrl 3"/>
                <a:cs typeface="Museo Sans Cyrl 3"/>
                <a:sym typeface="Museo Sans Cyrl 3"/>
              </a:rPr>
              <a:t> </a:t>
            </a:r>
            <a:r>
              <a:rPr lang="en-US" sz="2299" dirty="0" err="1">
                <a:solidFill>
                  <a:srgbClr val="000000"/>
                </a:solidFill>
                <a:latin typeface="Museo Sans Cyrl 3"/>
                <a:ea typeface="Museo Sans Cyrl 3"/>
                <a:cs typeface="Museo Sans Cyrl 3"/>
                <a:sym typeface="Museo Sans Cyrl 3"/>
              </a:rPr>
              <a:t>образованием</a:t>
            </a:r>
            <a:r>
              <a:rPr lang="en-US" sz="2299" dirty="0">
                <a:solidFill>
                  <a:srgbClr val="000000"/>
                </a:solidFill>
                <a:latin typeface="Museo Sans Cyrl 3"/>
                <a:ea typeface="Museo Sans Cyrl 3"/>
                <a:cs typeface="Museo Sans Cyrl 3"/>
                <a:sym typeface="Museo Sans Cyrl 3"/>
              </a:rPr>
              <a:t> и </a:t>
            </a:r>
            <a:r>
              <a:rPr lang="en-US" sz="2299" dirty="0" err="1">
                <a:solidFill>
                  <a:srgbClr val="000000"/>
                </a:solidFill>
                <a:latin typeface="Museo Sans Cyrl 3"/>
                <a:ea typeface="Museo Sans Cyrl 3"/>
                <a:cs typeface="Museo Sans Cyrl 3"/>
                <a:sym typeface="Museo Sans Cyrl 3"/>
              </a:rPr>
              <a:t>опытом</a:t>
            </a:r>
            <a:r>
              <a:rPr lang="en-US" sz="2299" dirty="0">
                <a:solidFill>
                  <a:srgbClr val="000000"/>
                </a:solidFill>
                <a:latin typeface="Museo Sans Cyrl 3"/>
                <a:ea typeface="Museo Sans Cyrl 3"/>
                <a:cs typeface="Museo Sans Cyrl 3"/>
                <a:sym typeface="Museo Sans Cyrl 3"/>
              </a:rPr>
              <a:t> в </a:t>
            </a:r>
            <a:r>
              <a:rPr lang="en-US" sz="2299" dirty="0" err="1">
                <a:solidFill>
                  <a:srgbClr val="000000"/>
                </a:solidFill>
                <a:latin typeface="Museo Sans Cyrl 3"/>
                <a:ea typeface="Museo Sans Cyrl 3"/>
                <a:cs typeface="Museo Sans Cyrl 3"/>
                <a:sym typeface="Museo Sans Cyrl 3"/>
              </a:rPr>
              <a:t>конструкторской</a:t>
            </a:r>
            <a:r>
              <a:rPr lang="en-US" sz="2299" dirty="0">
                <a:solidFill>
                  <a:srgbClr val="000000"/>
                </a:solidFill>
                <a:latin typeface="Museo Sans Cyrl 3"/>
                <a:ea typeface="Museo Sans Cyrl 3"/>
                <a:cs typeface="Museo Sans Cyrl 3"/>
                <a:sym typeface="Museo Sans Cyrl 3"/>
              </a:rPr>
              <a:t> </a:t>
            </a:r>
            <a:r>
              <a:rPr lang="en-US" sz="2299" dirty="0" err="1">
                <a:solidFill>
                  <a:srgbClr val="000000"/>
                </a:solidFill>
                <a:latin typeface="Museo Sans Cyrl 3"/>
                <a:ea typeface="Museo Sans Cyrl 3"/>
                <a:cs typeface="Museo Sans Cyrl 3"/>
                <a:sym typeface="Museo Sans Cyrl 3"/>
              </a:rPr>
              <a:t>разработке</a:t>
            </a:r>
            <a:r>
              <a:rPr lang="en-US" sz="2299" dirty="0">
                <a:solidFill>
                  <a:srgbClr val="000000"/>
                </a:solidFill>
                <a:latin typeface="Museo Sans Cyrl 3"/>
                <a:ea typeface="Museo Sans Cyrl 3"/>
                <a:cs typeface="Museo Sans Cyrl 3"/>
                <a:sym typeface="Museo Sans Cyrl 3"/>
              </a:rPr>
              <a:t> </a:t>
            </a:r>
            <a:r>
              <a:rPr lang="en-US" sz="2299" dirty="0" err="1">
                <a:solidFill>
                  <a:srgbClr val="000000"/>
                </a:solidFill>
                <a:latin typeface="Museo Sans Cyrl 3"/>
                <a:ea typeface="Museo Sans Cyrl 3"/>
                <a:cs typeface="Museo Sans Cyrl 3"/>
                <a:sym typeface="Museo Sans Cyrl 3"/>
              </a:rPr>
              <a:t>более</a:t>
            </a:r>
            <a:r>
              <a:rPr lang="en-US" sz="2299" dirty="0">
                <a:solidFill>
                  <a:srgbClr val="000000"/>
                </a:solidFill>
                <a:latin typeface="Museo Sans Cyrl 3"/>
                <a:ea typeface="Museo Sans Cyrl 3"/>
                <a:cs typeface="Museo Sans Cyrl 3"/>
                <a:sym typeface="Museo Sans Cyrl 3"/>
              </a:rPr>
              <a:t> 17 </a:t>
            </a:r>
            <a:r>
              <a:rPr lang="en-US" sz="2299" dirty="0" err="1">
                <a:solidFill>
                  <a:srgbClr val="000000"/>
                </a:solidFill>
                <a:latin typeface="Museo Sans Cyrl 3"/>
                <a:ea typeface="Museo Sans Cyrl 3"/>
                <a:cs typeface="Museo Sans Cyrl 3"/>
                <a:sym typeface="Museo Sans Cyrl 3"/>
              </a:rPr>
              <a:t>лет</a:t>
            </a:r>
            <a:r>
              <a:rPr lang="en-US" sz="2299" dirty="0">
                <a:solidFill>
                  <a:srgbClr val="000000"/>
                </a:solidFill>
                <a:latin typeface="Museo Sans Cyrl 3"/>
                <a:ea typeface="Museo Sans Cyrl 3"/>
                <a:cs typeface="Museo Sans Cyrl 3"/>
                <a:sym typeface="Museo Sans Cyrl 3"/>
              </a:rPr>
              <a:t>.</a:t>
            </a:r>
          </a:p>
          <a:p>
            <a:pPr algn="l">
              <a:lnSpc>
                <a:spcPts val="2400"/>
              </a:lnSpc>
              <a:spcBef>
                <a:spcPct val="0"/>
              </a:spcBef>
            </a:pPr>
            <a:endParaRPr lang="en-US" sz="2299" dirty="0">
              <a:solidFill>
                <a:srgbClr val="000000"/>
              </a:solidFill>
              <a:latin typeface="Museo Sans Cyrl 3"/>
              <a:ea typeface="Museo Sans Cyrl 3"/>
              <a:cs typeface="Museo Sans Cyrl 3"/>
              <a:sym typeface="Museo Sans Cyrl 3"/>
            </a:endParaRPr>
          </a:p>
          <a:p>
            <a:pPr algn="l">
              <a:lnSpc>
                <a:spcPts val="2400"/>
              </a:lnSpc>
              <a:spcBef>
                <a:spcPct val="0"/>
              </a:spcBef>
            </a:pPr>
            <a:r>
              <a:rPr lang="en-US" sz="2000" dirty="0" err="1">
                <a:solidFill>
                  <a:srgbClr val="000000"/>
                </a:solidFill>
                <a:latin typeface="Museo Sans Cyrl 1"/>
                <a:ea typeface="Museo Sans Cyrl 1"/>
                <a:cs typeface="Museo Sans Cyrl 1"/>
                <a:sym typeface="Museo Sans Cyrl 1"/>
              </a:rPr>
              <a:t>Но</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это</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лишь</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часть</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моей</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истории</a:t>
            </a:r>
            <a:r>
              <a:rPr lang="en-US" sz="2000" dirty="0">
                <a:solidFill>
                  <a:srgbClr val="000000"/>
                </a:solidFill>
                <a:latin typeface="Museo Sans Cyrl 1"/>
                <a:ea typeface="Museo Sans Cyrl 1"/>
                <a:cs typeface="Museo Sans Cyrl 1"/>
                <a:sym typeface="Museo Sans Cyrl 1"/>
              </a:rPr>
              <a:t>...</a:t>
            </a:r>
          </a:p>
          <a:p>
            <a:pPr algn="l">
              <a:lnSpc>
                <a:spcPts val="2400"/>
              </a:lnSpc>
              <a:spcBef>
                <a:spcPct val="0"/>
              </a:spcBef>
            </a:pPr>
            <a:endParaRPr lang="en-US" sz="2000" dirty="0">
              <a:solidFill>
                <a:srgbClr val="000000"/>
              </a:solidFill>
              <a:latin typeface="Museo Sans Cyrl 1"/>
              <a:ea typeface="Museo Sans Cyrl 1"/>
              <a:cs typeface="Museo Sans Cyrl 1"/>
              <a:sym typeface="Museo Sans Cyrl 1"/>
            </a:endParaRPr>
          </a:p>
          <a:p>
            <a:pPr algn="l"/>
            <a:r>
              <a:rPr lang="ru-RU" sz="2000" b="0" i="0" dirty="0">
                <a:solidFill>
                  <a:srgbClr val="080809"/>
                </a:solidFill>
                <a:effectLst/>
                <a:latin typeface="Museo Sans Cyrl 1" panose="020B0604020202020204" charset="-52"/>
              </a:rPr>
              <a:t>Предпринимательский опыт начался в 9 лет, когда я продавал рыбу и овощи на рынке и сдавал металлолом.</a:t>
            </a:r>
          </a:p>
          <a:p>
            <a:pPr algn="l"/>
            <a:r>
              <a:rPr lang="ru-RU" sz="2000" b="0" i="0" dirty="0">
                <a:solidFill>
                  <a:srgbClr val="080809"/>
                </a:solidFill>
                <a:effectLst/>
                <a:latin typeface="Museo Sans Cyrl 1" panose="020B0604020202020204" charset="-52"/>
              </a:rPr>
              <a:t>Вырос в деревне, в 20 лет я уже работал техником-конструктором на заводе, участвуя в проекте </a:t>
            </a:r>
            <a:r>
              <a:rPr lang="ru-RU" sz="2000" b="0" i="0" dirty="0" err="1">
                <a:solidFill>
                  <a:srgbClr val="080809"/>
                </a:solidFill>
                <a:effectLst/>
                <a:latin typeface="Museo Sans Cyrl 1" panose="020B0604020202020204" charset="-52"/>
              </a:rPr>
              <a:t>Жодинской</a:t>
            </a:r>
            <a:r>
              <a:rPr lang="ru-RU" sz="2000" b="0" i="0" dirty="0">
                <a:solidFill>
                  <a:srgbClr val="080809"/>
                </a:solidFill>
                <a:effectLst/>
                <a:latin typeface="Museo Sans Cyrl 1" panose="020B0604020202020204" charset="-52"/>
              </a:rPr>
              <a:t> ТЭЦ, и в 25 лет, после службы в армии, переехал в Минск. После 15 лет упорного труда я открыл собственный бизнес.</a:t>
            </a:r>
          </a:p>
          <a:p>
            <a:pPr algn="l">
              <a:lnSpc>
                <a:spcPts val="2400"/>
              </a:lnSpc>
              <a:spcBef>
                <a:spcPct val="0"/>
              </a:spcBef>
            </a:pPr>
            <a:endParaRPr lang="en-US" sz="2000" dirty="0">
              <a:solidFill>
                <a:srgbClr val="000000"/>
              </a:solidFill>
              <a:latin typeface="Museo Sans Cyrl 1"/>
              <a:ea typeface="Museo Sans Cyrl 1"/>
              <a:cs typeface="Museo Sans Cyrl 1"/>
              <a:sym typeface="Museo Sans Cyrl 1"/>
            </a:endParaRPr>
          </a:p>
          <a:p>
            <a:pPr algn="l">
              <a:lnSpc>
                <a:spcPts val="2400"/>
              </a:lnSpc>
              <a:spcBef>
                <a:spcPct val="0"/>
              </a:spcBef>
            </a:pPr>
            <a:r>
              <a:rPr lang="en-US" sz="2000" dirty="0" err="1">
                <a:solidFill>
                  <a:srgbClr val="000000"/>
                </a:solidFill>
                <a:latin typeface="Museo Sans Cyrl 3"/>
                <a:ea typeface="Museo Sans Cyrl 3"/>
                <a:cs typeface="Museo Sans Cyrl 3"/>
                <a:sym typeface="Museo Sans Cyrl 3"/>
              </a:rPr>
              <a:t>Вот</a:t>
            </a:r>
            <a:r>
              <a:rPr lang="en-US" sz="2000" dirty="0">
                <a:solidFill>
                  <a:srgbClr val="000000"/>
                </a:solidFill>
                <a:latin typeface="Museo Sans Cyrl 3"/>
                <a:ea typeface="Museo Sans Cyrl 3"/>
                <a:cs typeface="Museo Sans Cyrl 3"/>
                <a:sym typeface="Museo Sans Cyrl 3"/>
              </a:rPr>
              <a:t>, </a:t>
            </a:r>
            <a:r>
              <a:rPr lang="en-US" sz="2000" dirty="0" err="1">
                <a:solidFill>
                  <a:srgbClr val="000000"/>
                </a:solidFill>
                <a:latin typeface="Museo Sans Cyrl 3"/>
                <a:ea typeface="Museo Sans Cyrl 3"/>
                <a:cs typeface="Museo Sans Cyrl 3"/>
                <a:sym typeface="Museo Sans Cyrl 3"/>
              </a:rPr>
              <a:t>что</a:t>
            </a:r>
            <a:r>
              <a:rPr lang="en-US" sz="2000" dirty="0">
                <a:solidFill>
                  <a:srgbClr val="000000"/>
                </a:solidFill>
                <a:latin typeface="Museo Sans Cyrl 3"/>
                <a:ea typeface="Museo Sans Cyrl 3"/>
                <a:cs typeface="Museo Sans Cyrl 3"/>
                <a:sym typeface="Museo Sans Cyrl 3"/>
              </a:rPr>
              <a:t> я </a:t>
            </a:r>
            <a:r>
              <a:rPr lang="en-US" sz="2000" dirty="0" err="1">
                <a:solidFill>
                  <a:srgbClr val="000000"/>
                </a:solidFill>
                <a:latin typeface="Museo Sans Cyrl 3"/>
                <a:ea typeface="Museo Sans Cyrl 3"/>
                <a:cs typeface="Museo Sans Cyrl 3"/>
                <a:sym typeface="Museo Sans Cyrl 3"/>
              </a:rPr>
              <a:t>умею</a:t>
            </a:r>
            <a:r>
              <a:rPr lang="en-US" sz="2000" dirty="0">
                <a:solidFill>
                  <a:srgbClr val="000000"/>
                </a:solidFill>
                <a:latin typeface="Museo Sans Cyrl 3"/>
                <a:ea typeface="Museo Sans Cyrl 3"/>
                <a:cs typeface="Museo Sans Cyrl 3"/>
                <a:sym typeface="Museo Sans Cyrl 3"/>
              </a:rPr>
              <a:t>:</a:t>
            </a:r>
          </a:p>
          <a:p>
            <a:pPr marL="431801" lvl="1" indent="-215900" algn="l">
              <a:lnSpc>
                <a:spcPts val="2400"/>
              </a:lnSpc>
              <a:buFont typeface="Arial"/>
              <a:buChar char="•"/>
            </a:pPr>
            <a:r>
              <a:rPr lang="en-US" sz="2000" dirty="0" err="1">
                <a:solidFill>
                  <a:srgbClr val="000000"/>
                </a:solidFill>
                <a:latin typeface="Museo Sans Cyrl 1"/>
                <a:ea typeface="Museo Sans Cyrl 1"/>
                <a:cs typeface="Museo Sans Cyrl 1"/>
                <a:sym typeface="Museo Sans Cyrl 1"/>
              </a:rPr>
              <a:t>Понимаю</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бизнес-модели</a:t>
            </a:r>
            <a:endParaRPr lang="en-US" sz="2000" dirty="0">
              <a:solidFill>
                <a:srgbClr val="000000"/>
              </a:solidFill>
              <a:latin typeface="Museo Sans Cyrl 1"/>
              <a:ea typeface="Museo Sans Cyrl 1"/>
              <a:cs typeface="Museo Sans Cyrl 1"/>
              <a:sym typeface="Museo Sans Cyrl 1"/>
            </a:endParaRPr>
          </a:p>
          <a:p>
            <a:pPr marL="431801" lvl="1" indent="-215900" algn="l">
              <a:lnSpc>
                <a:spcPts val="2400"/>
              </a:lnSpc>
              <a:buFont typeface="Arial"/>
              <a:buChar char="•"/>
            </a:pPr>
            <a:r>
              <a:rPr lang="en-US" sz="2000" dirty="0" err="1">
                <a:solidFill>
                  <a:srgbClr val="000000"/>
                </a:solidFill>
                <a:latin typeface="Museo Sans Cyrl 1"/>
                <a:ea typeface="Museo Sans Cyrl 1"/>
                <a:cs typeface="Museo Sans Cyrl 1"/>
                <a:sym typeface="Museo Sans Cyrl 1"/>
              </a:rPr>
              <a:t>Создаю</a:t>
            </a:r>
            <a:r>
              <a:rPr lang="en-US" sz="2000" dirty="0">
                <a:solidFill>
                  <a:srgbClr val="000000"/>
                </a:solidFill>
                <a:latin typeface="Museo Sans Cyrl 1"/>
                <a:ea typeface="Museo Sans Cyrl 1"/>
                <a:cs typeface="Museo Sans Cyrl 1"/>
                <a:sym typeface="Museo Sans Cyrl 1"/>
              </a:rPr>
              <a:t> и </a:t>
            </a:r>
            <a:r>
              <a:rPr lang="en-US" sz="2000" dirty="0" err="1">
                <a:solidFill>
                  <a:srgbClr val="000000"/>
                </a:solidFill>
                <a:latin typeface="Museo Sans Cyrl 1"/>
                <a:ea typeface="Museo Sans Cyrl 1"/>
                <a:cs typeface="Museo Sans Cyrl 1"/>
                <a:sym typeface="Museo Sans Cyrl 1"/>
              </a:rPr>
              <a:t>модернизирую</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новые</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продукты</a:t>
            </a:r>
            <a:endParaRPr lang="en-US" sz="2000" dirty="0">
              <a:solidFill>
                <a:srgbClr val="000000"/>
              </a:solidFill>
              <a:latin typeface="Museo Sans Cyrl 1"/>
              <a:ea typeface="Museo Sans Cyrl 1"/>
              <a:cs typeface="Museo Sans Cyrl 1"/>
              <a:sym typeface="Museo Sans Cyrl 1"/>
            </a:endParaRPr>
          </a:p>
          <a:p>
            <a:pPr marL="431801" lvl="1" indent="-215900" algn="l">
              <a:lnSpc>
                <a:spcPts val="2400"/>
              </a:lnSpc>
              <a:buFont typeface="Arial"/>
              <a:buChar char="•"/>
            </a:pPr>
            <a:r>
              <a:rPr lang="en-US" sz="2000" dirty="0" err="1">
                <a:solidFill>
                  <a:srgbClr val="000000"/>
                </a:solidFill>
                <a:latin typeface="Museo Sans Cyrl 1"/>
                <a:ea typeface="Museo Sans Cyrl 1"/>
                <a:cs typeface="Museo Sans Cyrl 1"/>
                <a:sym typeface="Museo Sans Cyrl 1"/>
              </a:rPr>
              <a:t>Глубокие</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инженерные</a:t>
            </a:r>
            <a:r>
              <a:rPr lang="en-US" sz="2000" dirty="0">
                <a:solidFill>
                  <a:srgbClr val="000000"/>
                </a:solidFill>
                <a:latin typeface="Museo Sans Cyrl 1"/>
                <a:ea typeface="Museo Sans Cyrl 1"/>
                <a:cs typeface="Museo Sans Cyrl 1"/>
                <a:sym typeface="Museo Sans Cyrl 1"/>
              </a:rPr>
              <a:t> и </a:t>
            </a:r>
            <a:r>
              <a:rPr lang="en-US" sz="2000" dirty="0" err="1">
                <a:solidFill>
                  <a:srgbClr val="000000"/>
                </a:solidFill>
                <a:latin typeface="Museo Sans Cyrl 1"/>
                <a:ea typeface="Museo Sans Cyrl 1"/>
                <a:cs typeface="Museo Sans Cyrl 1"/>
                <a:sym typeface="Museo Sans Cyrl 1"/>
              </a:rPr>
              <a:t>производственные</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знания</a:t>
            </a:r>
            <a:endParaRPr lang="en-US" sz="2000" dirty="0">
              <a:solidFill>
                <a:srgbClr val="000000"/>
              </a:solidFill>
              <a:latin typeface="Museo Sans Cyrl 1"/>
              <a:ea typeface="Museo Sans Cyrl 1"/>
              <a:cs typeface="Museo Sans Cyrl 1"/>
              <a:sym typeface="Museo Sans Cyrl 1"/>
            </a:endParaRPr>
          </a:p>
          <a:p>
            <a:pPr algn="l">
              <a:lnSpc>
                <a:spcPts val="2400"/>
              </a:lnSpc>
              <a:spcBef>
                <a:spcPct val="0"/>
              </a:spcBef>
            </a:pPr>
            <a:endParaRPr lang="en-US" sz="2000" dirty="0">
              <a:solidFill>
                <a:srgbClr val="000000"/>
              </a:solidFill>
              <a:latin typeface="Museo Sans Cyrl 1"/>
              <a:ea typeface="Museo Sans Cyrl 1"/>
              <a:cs typeface="Museo Sans Cyrl 1"/>
              <a:sym typeface="Museo Sans Cyrl 1"/>
            </a:endParaRPr>
          </a:p>
          <a:p>
            <a:pPr algn="l">
              <a:lnSpc>
                <a:spcPts val="2400"/>
              </a:lnSpc>
              <a:spcBef>
                <a:spcPct val="0"/>
              </a:spcBef>
            </a:pPr>
            <a:r>
              <a:rPr lang="en-US" sz="2000" dirty="0" err="1">
                <a:solidFill>
                  <a:srgbClr val="000000"/>
                </a:solidFill>
                <a:latin typeface="Museo Sans Cyrl 3"/>
                <a:ea typeface="Museo Sans Cyrl 3"/>
                <a:cs typeface="Museo Sans Cyrl 3"/>
                <a:sym typeface="Museo Sans Cyrl 3"/>
              </a:rPr>
              <a:t>Мои</a:t>
            </a:r>
            <a:r>
              <a:rPr lang="en-US" sz="2000" dirty="0">
                <a:solidFill>
                  <a:srgbClr val="000000"/>
                </a:solidFill>
                <a:latin typeface="Museo Sans Cyrl 3"/>
                <a:ea typeface="Museo Sans Cyrl 3"/>
                <a:cs typeface="Museo Sans Cyrl 3"/>
                <a:sym typeface="Museo Sans Cyrl 3"/>
              </a:rPr>
              <a:t> </a:t>
            </a:r>
            <a:r>
              <a:rPr lang="en-US" sz="2000" dirty="0" err="1">
                <a:solidFill>
                  <a:srgbClr val="000000"/>
                </a:solidFill>
                <a:latin typeface="Museo Sans Cyrl 3"/>
                <a:ea typeface="Museo Sans Cyrl 3"/>
                <a:cs typeface="Museo Sans Cyrl 3"/>
                <a:sym typeface="Museo Sans Cyrl 3"/>
              </a:rPr>
              <a:t>ориентиры</a:t>
            </a:r>
            <a:r>
              <a:rPr lang="en-US" sz="2000" dirty="0">
                <a:solidFill>
                  <a:srgbClr val="000000"/>
                </a:solidFill>
                <a:latin typeface="Museo Sans Cyrl 3"/>
                <a:ea typeface="Museo Sans Cyrl 3"/>
                <a:cs typeface="Museo Sans Cyrl 3"/>
                <a:sym typeface="Museo Sans Cyrl 3"/>
              </a:rPr>
              <a:t>:</a:t>
            </a:r>
          </a:p>
          <a:p>
            <a:pPr marL="431801" lvl="1" indent="-215900" algn="l">
              <a:lnSpc>
                <a:spcPts val="2400"/>
              </a:lnSpc>
              <a:buFont typeface="Arial"/>
              <a:buChar char="•"/>
            </a:pPr>
            <a:r>
              <a:rPr lang="en-US" sz="2000" dirty="0" err="1">
                <a:solidFill>
                  <a:srgbClr val="000000"/>
                </a:solidFill>
                <a:latin typeface="Museo Sans Cyrl 1"/>
                <a:ea typeface="Museo Sans Cyrl 1"/>
                <a:cs typeface="Museo Sans Cyrl 1"/>
                <a:sym typeface="Museo Sans Cyrl 1"/>
              </a:rPr>
              <a:t>Качество</a:t>
            </a:r>
            <a:r>
              <a:rPr lang="en-US" sz="2000" dirty="0">
                <a:solidFill>
                  <a:srgbClr val="000000"/>
                </a:solidFill>
                <a:latin typeface="Museo Sans Cyrl 1"/>
                <a:ea typeface="Museo Sans Cyrl 1"/>
                <a:cs typeface="Museo Sans Cyrl 1"/>
                <a:sym typeface="Museo Sans Cyrl 1"/>
              </a:rPr>
              <a:t> в </a:t>
            </a:r>
            <a:r>
              <a:rPr lang="en-US" sz="2000" dirty="0" err="1">
                <a:solidFill>
                  <a:srgbClr val="000000"/>
                </a:solidFill>
                <a:latin typeface="Museo Sans Cyrl 1"/>
                <a:ea typeface="Museo Sans Cyrl 1"/>
                <a:cs typeface="Museo Sans Cyrl 1"/>
                <a:sym typeface="Museo Sans Cyrl 1"/>
              </a:rPr>
              <a:t>деталях</a:t>
            </a:r>
            <a:r>
              <a:rPr lang="en-US" sz="2000" dirty="0">
                <a:solidFill>
                  <a:srgbClr val="000000"/>
                </a:solidFill>
                <a:latin typeface="Museo Sans Cyrl 1"/>
                <a:ea typeface="Museo Sans Cyrl 1"/>
                <a:cs typeface="Museo Sans Cyrl 1"/>
                <a:sym typeface="Museo Sans Cyrl 1"/>
              </a:rPr>
              <a:t> — </a:t>
            </a:r>
            <a:r>
              <a:rPr lang="en-US" sz="2000" dirty="0" err="1">
                <a:solidFill>
                  <a:srgbClr val="000000"/>
                </a:solidFill>
                <a:latin typeface="Museo Sans Cyrl 1"/>
                <a:ea typeface="Museo Sans Cyrl 1"/>
                <a:cs typeface="Museo Sans Cyrl 1"/>
                <a:sym typeface="Museo Sans Cyrl 1"/>
              </a:rPr>
              <a:t>это</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непременный</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стандарт</a:t>
            </a:r>
            <a:r>
              <a:rPr lang="en-US" sz="2000" dirty="0">
                <a:solidFill>
                  <a:srgbClr val="000000"/>
                </a:solidFill>
                <a:latin typeface="Museo Sans Cyrl 1"/>
                <a:ea typeface="Museo Sans Cyrl 1"/>
                <a:cs typeface="Museo Sans Cyrl 1"/>
                <a:sym typeface="Museo Sans Cyrl 1"/>
              </a:rPr>
              <a:t>.</a:t>
            </a:r>
          </a:p>
          <a:p>
            <a:pPr marL="431801" lvl="1" indent="-215900" algn="l">
              <a:lnSpc>
                <a:spcPts val="2400"/>
              </a:lnSpc>
              <a:buFont typeface="Arial"/>
              <a:buChar char="•"/>
            </a:pPr>
            <a:r>
              <a:rPr lang="en-US" sz="2000" dirty="0" err="1">
                <a:solidFill>
                  <a:srgbClr val="000000"/>
                </a:solidFill>
                <a:latin typeface="Museo Sans Cyrl 1"/>
                <a:ea typeface="Museo Sans Cyrl 1"/>
                <a:cs typeface="Museo Sans Cyrl 1"/>
                <a:sym typeface="Museo Sans Cyrl 1"/>
              </a:rPr>
              <a:t>Найти</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баланс</a:t>
            </a:r>
            <a:r>
              <a:rPr lang="en-US" sz="2000" dirty="0">
                <a:solidFill>
                  <a:srgbClr val="000000"/>
                </a:solidFill>
                <a:latin typeface="Museo Sans Cyrl 1"/>
                <a:ea typeface="Museo Sans Cyrl 1"/>
                <a:cs typeface="Museo Sans Cyrl 1"/>
                <a:sym typeface="Museo Sans Cyrl 1"/>
              </a:rPr>
              <a:t> — </a:t>
            </a:r>
            <a:r>
              <a:rPr lang="en-US" sz="2000" dirty="0" err="1">
                <a:solidFill>
                  <a:srgbClr val="000000"/>
                </a:solidFill>
                <a:latin typeface="Museo Sans Cyrl 1"/>
                <a:ea typeface="Museo Sans Cyrl 1"/>
                <a:cs typeface="Museo Sans Cyrl 1"/>
                <a:sym typeface="Museo Sans Cyrl 1"/>
              </a:rPr>
              <a:t>ключ</a:t>
            </a:r>
            <a:r>
              <a:rPr lang="en-US" sz="2000" dirty="0">
                <a:solidFill>
                  <a:srgbClr val="000000"/>
                </a:solidFill>
                <a:latin typeface="Museo Sans Cyrl 1"/>
                <a:ea typeface="Museo Sans Cyrl 1"/>
                <a:cs typeface="Museo Sans Cyrl 1"/>
                <a:sym typeface="Museo Sans Cyrl 1"/>
              </a:rPr>
              <a:t> к </a:t>
            </a:r>
            <a:r>
              <a:rPr lang="en-US" sz="2000" dirty="0" err="1">
                <a:solidFill>
                  <a:srgbClr val="000000"/>
                </a:solidFill>
                <a:latin typeface="Museo Sans Cyrl 1"/>
                <a:ea typeface="Museo Sans Cyrl 1"/>
                <a:cs typeface="Museo Sans Cyrl 1"/>
                <a:sym typeface="Museo Sans Cyrl 1"/>
              </a:rPr>
              <a:t>успешному</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результату</a:t>
            </a:r>
            <a:r>
              <a:rPr lang="en-US" sz="2000" dirty="0">
                <a:solidFill>
                  <a:srgbClr val="000000"/>
                </a:solidFill>
                <a:latin typeface="Museo Sans Cyrl 1"/>
                <a:ea typeface="Museo Sans Cyrl 1"/>
                <a:cs typeface="Museo Sans Cyrl 1"/>
                <a:sym typeface="Museo Sans Cyrl 1"/>
              </a:rPr>
              <a:t>.</a:t>
            </a:r>
          </a:p>
          <a:p>
            <a:pPr marL="431801" lvl="1" indent="-215900" algn="l">
              <a:lnSpc>
                <a:spcPts val="2400"/>
              </a:lnSpc>
              <a:buFont typeface="Arial"/>
              <a:buChar char="•"/>
            </a:pPr>
            <a:r>
              <a:rPr lang="en-US" sz="2000" dirty="0" err="1">
                <a:solidFill>
                  <a:srgbClr val="000000"/>
                </a:solidFill>
                <a:latin typeface="Museo Sans Cyrl 1"/>
                <a:ea typeface="Museo Sans Cyrl 1"/>
                <a:cs typeface="Museo Sans Cyrl 1"/>
                <a:sym typeface="Museo Sans Cyrl 1"/>
              </a:rPr>
              <a:t>Результат</a:t>
            </a:r>
            <a:r>
              <a:rPr lang="en-US" sz="2000" dirty="0">
                <a:solidFill>
                  <a:srgbClr val="000000"/>
                </a:solidFill>
                <a:latin typeface="Museo Sans Cyrl 1"/>
                <a:ea typeface="Museo Sans Cyrl 1"/>
                <a:cs typeface="Museo Sans Cyrl 1"/>
                <a:sym typeface="Museo Sans Cyrl 1"/>
              </a:rPr>
              <a:t> — </a:t>
            </a:r>
            <a:r>
              <a:rPr lang="en-US" sz="2000" dirty="0" err="1">
                <a:solidFill>
                  <a:srgbClr val="000000"/>
                </a:solidFill>
                <a:latin typeface="Museo Sans Cyrl 1"/>
                <a:ea typeface="Museo Sans Cyrl 1"/>
                <a:cs typeface="Museo Sans Cyrl 1"/>
                <a:sym typeface="Museo Sans Cyrl 1"/>
              </a:rPr>
              <a:t>ценность</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достоинство</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это</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то</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что</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мы</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оставляем</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после</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себя</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послевкусие</a:t>
            </a:r>
            <a:r>
              <a:rPr lang="en-US" sz="2000" dirty="0">
                <a:solidFill>
                  <a:srgbClr val="000000"/>
                </a:solidFill>
                <a:latin typeface="Museo Sans Cyrl 1"/>
                <a:ea typeface="Museo Sans Cyrl 1"/>
                <a:cs typeface="Museo Sans Cyrl 1"/>
                <a:sym typeface="Museo Sans Cyrl 1"/>
              </a:rPr>
              <a:t>.</a:t>
            </a:r>
          </a:p>
          <a:p>
            <a:pPr algn="l">
              <a:lnSpc>
                <a:spcPts val="2400"/>
              </a:lnSpc>
              <a:spcBef>
                <a:spcPct val="0"/>
              </a:spcBef>
            </a:pPr>
            <a:endParaRPr lang="en-US" sz="2000" dirty="0">
              <a:solidFill>
                <a:srgbClr val="000000"/>
              </a:solidFill>
              <a:latin typeface="Museo Sans Cyrl 1"/>
              <a:ea typeface="Museo Sans Cyrl 1"/>
              <a:cs typeface="Museo Sans Cyrl 1"/>
              <a:sym typeface="Museo Sans Cyrl 1"/>
            </a:endParaRPr>
          </a:p>
          <a:p>
            <a:pPr algn="l">
              <a:lnSpc>
                <a:spcPts val="2400"/>
              </a:lnSpc>
              <a:spcBef>
                <a:spcPct val="0"/>
              </a:spcBef>
            </a:pPr>
            <a:r>
              <a:rPr lang="en-US" sz="2000" dirty="0">
                <a:solidFill>
                  <a:srgbClr val="0F1724"/>
                </a:solidFill>
                <a:latin typeface="Museo Sans Cyrl 3"/>
                <a:ea typeface="Museo Sans Cyrl 3"/>
                <a:cs typeface="Museo Sans Cyrl 3"/>
                <a:sym typeface="Museo Sans Cyrl 3"/>
              </a:rPr>
              <a:t>В </a:t>
            </a:r>
            <a:r>
              <a:rPr lang="en-US" sz="2000" dirty="0" err="1">
                <a:solidFill>
                  <a:srgbClr val="0F1724"/>
                </a:solidFill>
                <a:latin typeface="Museo Sans Cyrl 3"/>
                <a:ea typeface="Museo Sans Cyrl 3"/>
                <a:cs typeface="Museo Sans Cyrl 3"/>
                <a:sym typeface="Museo Sans Cyrl 3"/>
              </a:rPr>
              <a:t>поиске</a:t>
            </a:r>
            <a:r>
              <a:rPr lang="en-US" sz="2000" dirty="0">
                <a:solidFill>
                  <a:srgbClr val="0F1724"/>
                </a:solidFill>
                <a:latin typeface="Museo Sans Cyrl 3"/>
                <a:ea typeface="Museo Sans Cyrl 3"/>
                <a:cs typeface="Museo Sans Cyrl 3"/>
                <a:sym typeface="Museo Sans Cyrl 3"/>
              </a:rPr>
              <a:t> </a:t>
            </a:r>
            <a:r>
              <a:rPr lang="en-US" sz="2000" dirty="0" err="1">
                <a:solidFill>
                  <a:srgbClr val="0F1724"/>
                </a:solidFill>
                <a:latin typeface="Museo Sans Cyrl 3"/>
                <a:ea typeface="Museo Sans Cyrl 3"/>
                <a:cs typeface="Museo Sans Cyrl 3"/>
                <a:sym typeface="Museo Sans Cyrl 3"/>
              </a:rPr>
              <a:t>интересных</a:t>
            </a:r>
            <a:r>
              <a:rPr lang="en-US" sz="2000" dirty="0">
                <a:solidFill>
                  <a:srgbClr val="0F1724"/>
                </a:solidFill>
                <a:latin typeface="Museo Sans Cyrl 3"/>
                <a:ea typeface="Museo Sans Cyrl 3"/>
                <a:cs typeface="Museo Sans Cyrl 3"/>
                <a:sym typeface="Museo Sans Cyrl 3"/>
              </a:rPr>
              <a:t> </a:t>
            </a:r>
            <a:r>
              <a:rPr lang="en-US" sz="2000" dirty="0" err="1">
                <a:solidFill>
                  <a:srgbClr val="0F1724"/>
                </a:solidFill>
                <a:latin typeface="Museo Sans Cyrl 3"/>
                <a:ea typeface="Museo Sans Cyrl 3"/>
                <a:cs typeface="Museo Sans Cyrl 3"/>
                <a:sym typeface="Museo Sans Cyrl 3"/>
              </a:rPr>
              <a:t>людей</a:t>
            </a:r>
            <a:r>
              <a:rPr lang="en-US" sz="2000" dirty="0">
                <a:solidFill>
                  <a:srgbClr val="0F1724"/>
                </a:solidFill>
                <a:latin typeface="Museo Sans Cyrl 3"/>
                <a:ea typeface="Museo Sans Cyrl 3"/>
                <a:cs typeface="Museo Sans Cyrl 3"/>
                <a:sym typeface="Museo Sans Cyrl 3"/>
              </a:rPr>
              <a:t> и </a:t>
            </a:r>
            <a:r>
              <a:rPr lang="en-US" sz="2000" dirty="0" err="1">
                <a:solidFill>
                  <a:srgbClr val="0F1724"/>
                </a:solidFill>
                <a:latin typeface="Museo Sans Cyrl 3"/>
                <a:ea typeface="Museo Sans Cyrl 3"/>
                <a:cs typeface="Museo Sans Cyrl 3"/>
                <a:sym typeface="Museo Sans Cyrl 3"/>
              </a:rPr>
              <a:t>проектов</a:t>
            </a:r>
            <a:r>
              <a:rPr lang="en-US" sz="2000" dirty="0">
                <a:solidFill>
                  <a:srgbClr val="0F1724"/>
                </a:solidFill>
                <a:latin typeface="Museo Sans Cyrl 3"/>
                <a:ea typeface="Museo Sans Cyrl 3"/>
                <a:cs typeface="Museo Sans Cyrl 3"/>
                <a:sym typeface="Museo Sans Cyrl 3"/>
              </a:rPr>
              <a:t> с </a:t>
            </a:r>
            <a:r>
              <a:rPr lang="en-US" sz="2000" dirty="0" err="1">
                <a:solidFill>
                  <a:srgbClr val="0F1724"/>
                </a:solidFill>
                <a:latin typeface="Museo Sans Cyrl 3"/>
                <a:ea typeface="Museo Sans Cyrl 3"/>
                <a:cs typeface="Museo Sans Cyrl 3"/>
                <a:sym typeface="Museo Sans Cyrl 3"/>
              </a:rPr>
              <a:t>большими</a:t>
            </a:r>
            <a:r>
              <a:rPr lang="en-US" sz="2000" dirty="0">
                <a:solidFill>
                  <a:srgbClr val="0F1724"/>
                </a:solidFill>
                <a:latin typeface="Museo Sans Cyrl 3"/>
                <a:ea typeface="Museo Sans Cyrl 3"/>
                <a:cs typeface="Museo Sans Cyrl 3"/>
                <a:sym typeface="Museo Sans Cyrl 3"/>
              </a:rPr>
              <a:t> </a:t>
            </a:r>
            <a:r>
              <a:rPr lang="en-US" sz="2000" dirty="0" err="1">
                <a:solidFill>
                  <a:srgbClr val="0F1724"/>
                </a:solidFill>
                <a:latin typeface="Museo Sans Cyrl 3"/>
                <a:ea typeface="Museo Sans Cyrl 3"/>
                <a:cs typeface="Museo Sans Cyrl 3"/>
                <a:sym typeface="Museo Sans Cyrl 3"/>
              </a:rPr>
              <a:t>амбициями</a:t>
            </a:r>
            <a:r>
              <a:rPr lang="en-US" sz="2000" dirty="0">
                <a:solidFill>
                  <a:srgbClr val="0F1724"/>
                </a:solidFill>
                <a:latin typeface="Museo Sans Cyrl 3"/>
                <a:ea typeface="Museo Sans Cyrl 3"/>
                <a:cs typeface="Museo Sans Cyrl 3"/>
                <a:sym typeface="Museo Sans Cyrl 3"/>
              </a:rPr>
              <a:t> и </a:t>
            </a:r>
            <a:r>
              <a:rPr lang="en-US" sz="2000" dirty="0" err="1">
                <a:solidFill>
                  <a:srgbClr val="0F1724"/>
                </a:solidFill>
                <a:latin typeface="Museo Sans Cyrl 3"/>
                <a:ea typeface="Museo Sans Cyrl 3"/>
                <a:cs typeface="Museo Sans Cyrl 3"/>
                <a:sym typeface="Museo Sans Cyrl 3"/>
              </a:rPr>
              <a:t>горячими</a:t>
            </a:r>
            <a:r>
              <a:rPr lang="en-US" sz="2000" dirty="0">
                <a:solidFill>
                  <a:srgbClr val="0F1724"/>
                </a:solidFill>
                <a:latin typeface="Museo Sans Cyrl 3"/>
                <a:ea typeface="Museo Sans Cyrl 3"/>
                <a:cs typeface="Museo Sans Cyrl 3"/>
                <a:sym typeface="Museo Sans Cyrl 3"/>
              </a:rPr>
              <a:t> </a:t>
            </a:r>
            <a:r>
              <a:rPr lang="en-US" sz="2000" dirty="0" err="1">
                <a:solidFill>
                  <a:srgbClr val="0F1724"/>
                </a:solidFill>
                <a:latin typeface="Museo Sans Cyrl 3"/>
                <a:ea typeface="Museo Sans Cyrl 3"/>
                <a:cs typeface="Museo Sans Cyrl 3"/>
                <a:sym typeface="Museo Sans Cyrl 3"/>
              </a:rPr>
              <a:t>сердцами</a:t>
            </a:r>
            <a:r>
              <a:rPr lang="en-US" sz="2000" dirty="0">
                <a:solidFill>
                  <a:srgbClr val="0F1724"/>
                </a:solidFill>
                <a:latin typeface="Museo Sans Cyrl 3"/>
                <a:ea typeface="Museo Sans Cyrl 3"/>
                <a:cs typeface="Museo Sans Cyrl 3"/>
                <a:sym typeface="Museo Sans Cyrl 3"/>
              </a:rPr>
              <a:t>.  </a:t>
            </a:r>
            <a:r>
              <a:rPr lang="en-US" sz="2000" dirty="0" err="1">
                <a:solidFill>
                  <a:srgbClr val="0F1724"/>
                </a:solidFill>
                <a:latin typeface="Museo Sans Cyrl 3"/>
                <a:ea typeface="Museo Sans Cyrl 3"/>
                <a:cs typeface="Museo Sans Cyrl 3"/>
                <a:sym typeface="Museo Sans Cyrl 3"/>
              </a:rPr>
              <a:t>Если</a:t>
            </a:r>
            <a:r>
              <a:rPr lang="en-US" sz="2000" dirty="0">
                <a:solidFill>
                  <a:srgbClr val="0F1724"/>
                </a:solidFill>
                <a:latin typeface="Museo Sans Cyrl 3"/>
                <a:ea typeface="Museo Sans Cyrl 3"/>
                <a:cs typeface="Museo Sans Cyrl 3"/>
                <a:sym typeface="Museo Sans Cyrl 3"/>
              </a:rPr>
              <a:t> </a:t>
            </a:r>
            <a:r>
              <a:rPr lang="en-US" sz="2000" dirty="0" err="1">
                <a:solidFill>
                  <a:srgbClr val="0F1724"/>
                </a:solidFill>
                <a:latin typeface="Museo Sans Cyrl 3"/>
                <a:ea typeface="Museo Sans Cyrl 3"/>
                <a:cs typeface="Museo Sans Cyrl 3"/>
                <a:sym typeface="Museo Sans Cyrl 3"/>
              </a:rPr>
              <a:t>это</a:t>
            </a:r>
            <a:r>
              <a:rPr lang="en-US" sz="2000" dirty="0">
                <a:solidFill>
                  <a:srgbClr val="0F1724"/>
                </a:solidFill>
                <a:latin typeface="Museo Sans Cyrl 3"/>
                <a:ea typeface="Museo Sans Cyrl 3"/>
                <a:cs typeface="Museo Sans Cyrl 3"/>
                <a:sym typeface="Museo Sans Cyrl 3"/>
              </a:rPr>
              <a:t> </a:t>
            </a:r>
            <a:r>
              <a:rPr lang="en-US" sz="2000" dirty="0" err="1">
                <a:solidFill>
                  <a:srgbClr val="0F1724"/>
                </a:solidFill>
                <a:latin typeface="Museo Sans Cyrl 3"/>
                <a:ea typeface="Museo Sans Cyrl 3"/>
                <a:cs typeface="Museo Sans Cyrl 3"/>
                <a:sym typeface="Museo Sans Cyrl 3"/>
              </a:rPr>
              <a:t>вы</a:t>
            </a:r>
            <a:r>
              <a:rPr lang="en-US" sz="2000" dirty="0">
                <a:solidFill>
                  <a:srgbClr val="0F1724"/>
                </a:solidFill>
                <a:latin typeface="Museo Sans Cyrl 3"/>
                <a:ea typeface="Museo Sans Cyrl 3"/>
                <a:cs typeface="Museo Sans Cyrl 3"/>
                <a:sym typeface="Museo Sans Cyrl 3"/>
              </a:rPr>
              <a:t> – </a:t>
            </a:r>
            <a:r>
              <a:rPr lang="en-US" sz="2000" dirty="0" err="1">
                <a:solidFill>
                  <a:srgbClr val="0F1724"/>
                </a:solidFill>
                <a:latin typeface="Museo Sans Cyrl 3"/>
                <a:ea typeface="Museo Sans Cyrl 3"/>
                <a:cs typeface="Museo Sans Cyrl 3"/>
                <a:sym typeface="Museo Sans Cyrl 3"/>
              </a:rPr>
              <a:t>напиши</a:t>
            </a:r>
            <a:r>
              <a:rPr lang="en-US" sz="2000" dirty="0">
                <a:solidFill>
                  <a:srgbClr val="0F1724"/>
                </a:solidFill>
                <a:latin typeface="Museo Sans Cyrl 3"/>
                <a:ea typeface="Museo Sans Cyrl 3"/>
                <a:cs typeface="Museo Sans Cyrl 3"/>
                <a:sym typeface="Museo Sans Cyrl 3"/>
              </a:rPr>
              <a:t> </a:t>
            </a:r>
            <a:r>
              <a:rPr lang="en-US" sz="2000" dirty="0" err="1">
                <a:solidFill>
                  <a:srgbClr val="0F1724"/>
                </a:solidFill>
                <a:latin typeface="Museo Sans Cyrl 3"/>
                <a:ea typeface="Museo Sans Cyrl 3"/>
                <a:cs typeface="Museo Sans Cyrl 3"/>
                <a:sym typeface="Museo Sans Cyrl 3"/>
              </a:rPr>
              <a:t>мне</a:t>
            </a:r>
            <a:r>
              <a:rPr lang="en-US" sz="2000" dirty="0">
                <a:solidFill>
                  <a:srgbClr val="0F1724"/>
                </a:solidFill>
                <a:latin typeface="Museo Sans Cyrl 3"/>
                <a:ea typeface="Museo Sans Cyrl 3"/>
                <a:cs typeface="Museo Sans Cyrl 3"/>
                <a:sym typeface="Museo Sans Cyrl 3"/>
              </a:rPr>
              <a:t>, </a:t>
            </a:r>
            <a:r>
              <a:rPr lang="en-US" sz="2000" dirty="0" err="1">
                <a:solidFill>
                  <a:srgbClr val="0F1724"/>
                </a:solidFill>
                <a:latin typeface="Museo Sans Cyrl 3"/>
                <a:ea typeface="Museo Sans Cyrl 3"/>
                <a:cs typeface="Museo Sans Cyrl 3"/>
                <a:sym typeface="Museo Sans Cyrl 3"/>
              </a:rPr>
              <a:t>буду</a:t>
            </a:r>
            <a:r>
              <a:rPr lang="en-US" sz="2000" dirty="0">
                <a:solidFill>
                  <a:srgbClr val="0F1724"/>
                </a:solidFill>
                <a:latin typeface="Museo Sans Cyrl 3"/>
                <a:ea typeface="Museo Sans Cyrl 3"/>
                <a:cs typeface="Museo Sans Cyrl 3"/>
                <a:sym typeface="Museo Sans Cyrl 3"/>
              </a:rPr>
              <a:t> </a:t>
            </a:r>
            <a:r>
              <a:rPr lang="en-US" sz="2000" dirty="0" err="1">
                <a:solidFill>
                  <a:srgbClr val="0F1724"/>
                </a:solidFill>
                <a:latin typeface="Museo Sans Cyrl 3"/>
                <a:ea typeface="Museo Sans Cyrl 3"/>
                <a:cs typeface="Museo Sans Cyrl 3"/>
                <a:sym typeface="Museo Sans Cyrl 3"/>
              </a:rPr>
              <a:t>рад</a:t>
            </a:r>
            <a:r>
              <a:rPr lang="en-US" sz="2000" dirty="0">
                <a:solidFill>
                  <a:srgbClr val="0F1724"/>
                </a:solidFill>
                <a:latin typeface="Museo Sans Cyrl 3"/>
                <a:ea typeface="Museo Sans Cyrl 3"/>
                <a:cs typeface="Museo Sans Cyrl 3"/>
                <a:sym typeface="Museo Sans Cyrl 3"/>
              </a:rPr>
              <a:t> </a:t>
            </a:r>
            <a:r>
              <a:rPr lang="en-US" sz="2000" dirty="0" err="1">
                <a:solidFill>
                  <a:srgbClr val="0F1724"/>
                </a:solidFill>
                <a:latin typeface="Museo Sans Cyrl 3"/>
                <a:ea typeface="Museo Sans Cyrl 3"/>
                <a:cs typeface="Museo Sans Cyrl 3"/>
                <a:sym typeface="Museo Sans Cyrl 3"/>
              </a:rPr>
              <a:t>познакомиться</a:t>
            </a:r>
            <a:r>
              <a:rPr lang="en-US" sz="2000" dirty="0">
                <a:solidFill>
                  <a:srgbClr val="0F1724"/>
                </a:solidFill>
                <a:latin typeface="Museo Sans Cyrl 3"/>
                <a:ea typeface="Museo Sans Cyrl 3"/>
                <a:cs typeface="Museo Sans Cyrl 3"/>
                <a:sym typeface="Museo Sans Cyrl 3"/>
              </a:rPr>
              <a:t>!</a:t>
            </a:r>
            <a:endParaRPr lang="ru-RU" sz="2000" dirty="0">
              <a:solidFill>
                <a:srgbClr val="0F1724"/>
              </a:solidFill>
              <a:latin typeface="Museo Sans Cyrl 3"/>
              <a:ea typeface="Museo Sans Cyrl 3"/>
              <a:cs typeface="Museo Sans Cyrl 3"/>
              <a:sym typeface="Museo Sans Cyrl 3"/>
            </a:endParaRPr>
          </a:p>
          <a:p>
            <a:pPr algn="l">
              <a:lnSpc>
                <a:spcPts val="2400"/>
              </a:lnSpc>
              <a:spcBef>
                <a:spcPct val="0"/>
              </a:spcBef>
            </a:pPr>
            <a:endParaRPr lang="en-US" sz="2000" dirty="0">
              <a:solidFill>
                <a:srgbClr val="0F1724"/>
              </a:solidFill>
              <a:latin typeface="Museo Sans Cyrl 3"/>
              <a:ea typeface="Museo Sans Cyrl 3"/>
              <a:cs typeface="Museo Sans Cyrl 3"/>
              <a:sym typeface="Museo Sans Cyrl 3"/>
            </a:endParaRPr>
          </a:p>
          <a:p>
            <a:pPr algn="l">
              <a:lnSpc>
                <a:spcPts val="2400"/>
              </a:lnSpc>
              <a:spcBef>
                <a:spcPct val="0"/>
              </a:spcBef>
            </a:pPr>
            <a:r>
              <a:rPr lang="en-US" sz="2000" dirty="0" err="1">
                <a:solidFill>
                  <a:srgbClr val="000000"/>
                </a:solidFill>
                <a:latin typeface="Museo Sans Cyrl 1"/>
                <a:ea typeface="Museo Sans Cyrl 1"/>
                <a:cs typeface="Museo Sans Cyrl 1"/>
                <a:sym typeface="Museo Sans Cyrl 1"/>
              </a:rPr>
              <a:t>Непрофессионализм</a:t>
            </a:r>
            <a:r>
              <a:rPr lang="en-US" sz="2000" dirty="0">
                <a:solidFill>
                  <a:srgbClr val="000000"/>
                </a:solidFill>
                <a:latin typeface="Museo Sans Cyrl 1"/>
                <a:ea typeface="Museo Sans Cyrl 1"/>
                <a:cs typeface="Museo Sans Cyrl 1"/>
                <a:sym typeface="Museo Sans Cyrl 1"/>
              </a:rPr>
              <a:t> – </a:t>
            </a:r>
            <a:r>
              <a:rPr lang="en-US" sz="2000" dirty="0" err="1">
                <a:solidFill>
                  <a:srgbClr val="000000"/>
                </a:solidFill>
                <a:latin typeface="Museo Sans Cyrl 1"/>
                <a:ea typeface="Museo Sans Cyrl 1"/>
                <a:cs typeface="Museo Sans Cyrl 1"/>
                <a:sym typeface="Museo Sans Cyrl 1"/>
              </a:rPr>
              <a:t>это</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дорогая</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роскошь</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Вы</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готовы</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рисковать</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своим</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временем</a:t>
            </a:r>
            <a:r>
              <a:rPr lang="en-US" sz="2000" dirty="0">
                <a:solidFill>
                  <a:srgbClr val="000000"/>
                </a:solidFill>
                <a:latin typeface="Museo Sans Cyrl 1"/>
                <a:ea typeface="Museo Sans Cyrl 1"/>
                <a:cs typeface="Museo Sans Cyrl 1"/>
                <a:sym typeface="Museo Sans Cyrl 1"/>
              </a:rPr>
              <a:t> и </a:t>
            </a:r>
            <a:r>
              <a:rPr lang="en-US" sz="2000" dirty="0" err="1">
                <a:solidFill>
                  <a:srgbClr val="000000"/>
                </a:solidFill>
                <a:latin typeface="Museo Sans Cyrl 1"/>
                <a:ea typeface="Museo Sans Cyrl 1"/>
                <a:cs typeface="Museo Sans Cyrl 1"/>
                <a:sym typeface="Museo Sans Cyrl 1"/>
              </a:rPr>
              <a:t>деньгами</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или</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предпочтете</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надежное</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партнерство</a:t>
            </a:r>
            <a:r>
              <a:rPr lang="en-US" sz="2000" dirty="0">
                <a:solidFill>
                  <a:srgbClr val="000000"/>
                </a:solidFill>
                <a:latin typeface="Museo Sans Cyrl 1"/>
                <a:ea typeface="Museo Sans Cyrl 1"/>
                <a:cs typeface="Museo Sans Cyrl 1"/>
                <a:sym typeface="Museo Sans Cyrl 1"/>
              </a:rPr>
              <a:t> с </a:t>
            </a:r>
            <a:r>
              <a:rPr lang="en-US" sz="2000" dirty="0" err="1">
                <a:solidFill>
                  <a:srgbClr val="000000"/>
                </a:solidFill>
                <a:latin typeface="Museo Sans Cyrl 1"/>
                <a:ea typeface="Museo Sans Cyrl 1"/>
                <a:cs typeface="Museo Sans Cyrl 1"/>
                <a:sym typeface="Museo Sans Cyrl 1"/>
              </a:rPr>
              <a:t>человеком</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который</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уже</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прошел</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этот</a:t>
            </a:r>
            <a:r>
              <a:rPr lang="en-US" sz="2000" dirty="0">
                <a:solidFill>
                  <a:srgbClr val="000000"/>
                </a:solidFill>
                <a:latin typeface="Museo Sans Cyrl 1"/>
                <a:ea typeface="Museo Sans Cyrl 1"/>
                <a:cs typeface="Museo Sans Cyrl 1"/>
                <a:sym typeface="Museo Sans Cyrl 1"/>
              </a:rPr>
              <a:t> </a:t>
            </a:r>
            <a:r>
              <a:rPr lang="en-US" sz="2000" dirty="0" err="1">
                <a:solidFill>
                  <a:srgbClr val="000000"/>
                </a:solidFill>
                <a:latin typeface="Museo Sans Cyrl 1"/>
                <a:ea typeface="Museo Sans Cyrl 1"/>
                <a:cs typeface="Museo Sans Cyrl 1"/>
                <a:sym typeface="Museo Sans Cyrl 1"/>
              </a:rPr>
              <a:t>путь</a:t>
            </a:r>
            <a:r>
              <a:rPr lang="en-US" sz="2000" dirty="0">
                <a:solidFill>
                  <a:srgbClr val="000000"/>
                </a:solidFill>
                <a:latin typeface="Museo Sans Cyrl 1"/>
                <a:ea typeface="Museo Sans Cyrl 1"/>
                <a:cs typeface="Museo Sans Cyrl 1"/>
                <a:sym typeface="Museo Sans Cyrl 1"/>
              </a:rPr>
              <a:t>?</a:t>
            </a:r>
          </a:p>
        </p:txBody>
      </p:sp>
      <p:sp>
        <p:nvSpPr>
          <p:cNvPr id="12" name="TextBox 12"/>
          <p:cNvSpPr txBox="1"/>
          <p:nvPr/>
        </p:nvSpPr>
        <p:spPr>
          <a:xfrm>
            <a:off x="1231724" y="9657824"/>
            <a:ext cx="3968013" cy="230832"/>
          </a:xfrm>
          <a:prstGeom prst="rect">
            <a:avLst/>
          </a:prstGeom>
        </p:spPr>
        <p:txBody>
          <a:bodyPr lIns="0" tIns="0" rIns="0" bIns="0" rtlCol="0" anchor="t">
            <a:spAutoFit/>
          </a:bodyPr>
          <a:lstStyle/>
          <a:p>
            <a:pPr algn="l">
              <a:lnSpc>
                <a:spcPts val="1800"/>
              </a:lnSpc>
              <a:spcBef>
                <a:spcPct val="0"/>
              </a:spcBef>
            </a:pPr>
            <a:r>
              <a:rPr lang="en-US" sz="1500" dirty="0">
                <a:solidFill>
                  <a:srgbClr val="0F1724"/>
                </a:solidFill>
                <a:latin typeface="Roboto"/>
                <a:ea typeface="Roboto"/>
                <a:cs typeface="Roboto"/>
                <a:sym typeface="Roboto"/>
                <a:hlinkClick r:id="rId4"/>
              </a:rPr>
              <a:t>pavelsamuta.com</a:t>
            </a:r>
            <a:endParaRPr lang="en-US" sz="1500" dirty="0">
              <a:solidFill>
                <a:srgbClr val="0F1724"/>
              </a:solidFill>
              <a:latin typeface="Roboto"/>
              <a:ea typeface="Roboto"/>
              <a:cs typeface="Roboto"/>
              <a:sym typeface="Roboto"/>
            </a:endParaRPr>
          </a:p>
        </p:txBody>
      </p:sp>
      <p:sp>
        <p:nvSpPr>
          <p:cNvPr id="13" name="TextBox 13"/>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72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5" name="Group 5"/>
          <p:cNvGrpSpPr/>
          <p:nvPr/>
        </p:nvGrpSpPr>
        <p:grpSpPr>
          <a:xfrm>
            <a:off x="1028700" y="9517322"/>
            <a:ext cx="47625" cy="490488"/>
            <a:chOff x="0" y="0"/>
            <a:chExt cx="18636" cy="191928"/>
          </a:xfrm>
        </p:grpSpPr>
        <p:sp>
          <p:nvSpPr>
            <p:cNvPr id="6" name="Freeform 6"/>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7" name="TextBox 7"/>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32013" y="395321"/>
            <a:ext cx="47625" cy="490488"/>
            <a:chOff x="0" y="0"/>
            <a:chExt cx="18636" cy="191928"/>
          </a:xfrm>
        </p:grpSpPr>
        <p:sp>
          <p:nvSpPr>
            <p:cNvPr id="9" name="Freeform 9"/>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0" name="TextBox 10"/>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5528829" y="1670093"/>
            <a:ext cx="5101115" cy="3609039"/>
          </a:xfrm>
          <a:custGeom>
            <a:avLst/>
            <a:gdLst/>
            <a:ahLst/>
            <a:cxnLst/>
            <a:rect l="l" t="t" r="r" b="b"/>
            <a:pathLst>
              <a:path w="5101115" h="3609039">
                <a:moveTo>
                  <a:pt x="0" y="0"/>
                </a:moveTo>
                <a:lnTo>
                  <a:pt x="5101115" y="0"/>
                </a:lnTo>
                <a:lnTo>
                  <a:pt x="5101115" y="3609039"/>
                </a:lnTo>
                <a:lnTo>
                  <a:pt x="0" y="3609039"/>
                </a:lnTo>
                <a:lnTo>
                  <a:pt x="0" y="0"/>
                </a:lnTo>
                <a:close/>
              </a:path>
            </a:pathLst>
          </a:custGeom>
          <a:blipFill>
            <a:blip r:embed="rId2"/>
            <a:stretch>
              <a:fillRect/>
            </a:stretch>
          </a:blipFill>
          <a:ln w="31750">
            <a:solidFill>
              <a:srgbClr val="F1DA3D"/>
            </a:solidFill>
          </a:ln>
        </p:spPr>
      </p:sp>
      <p:sp>
        <p:nvSpPr>
          <p:cNvPr id="12" name="Freeform 12"/>
          <p:cNvSpPr/>
          <p:nvPr/>
        </p:nvSpPr>
        <p:spPr>
          <a:xfrm>
            <a:off x="321828" y="1228692"/>
            <a:ext cx="4877908" cy="2914674"/>
          </a:xfrm>
          <a:custGeom>
            <a:avLst/>
            <a:gdLst/>
            <a:ahLst/>
            <a:cxnLst/>
            <a:rect l="l" t="t" r="r" b="b"/>
            <a:pathLst>
              <a:path w="4877908" h="2914674">
                <a:moveTo>
                  <a:pt x="0" y="0"/>
                </a:moveTo>
                <a:lnTo>
                  <a:pt x="4877909" y="0"/>
                </a:lnTo>
                <a:lnTo>
                  <a:pt x="4877909" y="2914674"/>
                </a:lnTo>
                <a:lnTo>
                  <a:pt x="0" y="2914674"/>
                </a:lnTo>
                <a:lnTo>
                  <a:pt x="0" y="0"/>
                </a:lnTo>
                <a:close/>
              </a:path>
            </a:pathLst>
          </a:custGeom>
          <a:blipFill>
            <a:blip r:embed="rId3"/>
            <a:stretch>
              <a:fillRect r="-4758" b="-17026"/>
            </a:stretch>
          </a:blipFill>
          <a:ln w="38100" cap="sq">
            <a:solidFill>
              <a:srgbClr val="F1DA3D"/>
            </a:solidFill>
            <a:prstDash val="solid"/>
            <a:miter/>
          </a:ln>
        </p:spPr>
      </p:sp>
      <p:sp>
        <p:nvSpPr>
          <p:cNvPr id="13" name="Freeform 13"/>
          <p:cNvSpPr/>
          <p:nvPr/>
        </p:nvSpPr>
        <p:spPr>
          <a:xfrm>
            <a:off x="5528829" y="5720534"/>
            <a:ext cx="5101115" cy="2280466"/>
          </a:xfrm>
          <a:custGeom>
            <a:avLst/>
            <a:gdLst/>
            <a:ahLst/>
            <a:cxnLst/>
            <a:rect l="l" t="t" r="r" b="b"/>
            <a:pathLst>
              <a:path w="5101115" h="2280466">
                <a:moveTo>
                  <a:pt x="0" y="0"/>
                </a:moveTo>
                <a:lnTo>
                  <a:pt x="5101115" y="0"/>
                </a:lnTo>
                <a:lnTo>
                  <a:pt x="5101115" y="2280466"/>
                </a:lnTo>
                <a:lnTo>
                  <a:pt x="0" y="2280466"/>
                </a:lnTo>
                <a:lnTo>
                  <a:pt x="0" y="0"/>
                </a:lnTo>
                <a:close/>
              </a:path>
            </a:pathLst>
          </a:custGeom>
          <a:blipFill>
            <a:blip r:embed="rId4"/>
            <a:stretch>
              <a:fillRect t="-15832" r="-2868" b="-16764"/>
            </a:stretch>
          </a:blipFill>
          <a:ln w="38100" cap="sq">
            <a:solidFill>
              <a:srgbClr val="F1DA3D"/>
            </a:solidFill>
            <a:prstDash val="solid"/>
            <a:miter/>
          </a:ln>
        </p:spPr>
      </p:sp>
      <p:sp>
        <p:nvSpPr>
          <p:cNvPr id="14" name="Freeform 14"/>
          <p:cNvSpPr/>
          <p:nvPr/>
        </p:nvSpPr>
        <p:spPr>
          <a:xfrm>
            <a:off x="321828" y="4434704"/>
            <a:ext cx="4877908" cy="3566296"/>
          </a:xfrm>
          <a:custGeom>
            <a:avLst/>
            <a:gdLst/>
            <a:ahLst/>
            <a:cxnLst/>
            <a:rect l="l" t="t" r="r" b="b"/>
            <a:pathLst>
              <a:path w="4877908" h="3566296">
                <a:moveTo>
                  <a:pt x="0" y="0"/>
                </a:moveTo>
                <a:lnTo>
                  <a:pt x="4877909" y="0"/>
                </a:lnTo>
                <a:lnTo>
                  <a:pt x="4877909" y="3566296"/>
                </a:lnTo>
                <a:lnTo>
                  <a:pt x="0" y="3566296"/>
                </a:lnTo>
                <a:lnTo>
                  <a:pt x="0" y="0"/>
                </a:lnTo>
                <a:close/>
              </a:path>
            </a:pathLst>
          </a:custGeom>
          <a:blipFill>
            <a:blip r:embed="rId5"/>
            <a:stretch>
              <a:fillRect l="-1577" r="-1577"/>
            </a:stretch>
          </a:blipFill>
          <a:ln w="28575">
            <a:solidFill>
              <a:srgbClr val="F1DA3D"/>
            </a:solidFill>
          </a:ln>
        </p:spPr>
      </p:sp>
      <p:sp>
        <p:nvSpPr>
          <p:cNvPr id="15" name="Freeform 15"/>
          <p:cNvSpPr/>
          <p:nvPr/>
        </p:nvSpPr>
        <p:spPr>
          <a:xfrm>
            <a:off x="11393026" y="7122944"/>
            <a:ext cx="6566591" cy="2884866"/>
          </a:xfrm>
          <a:custGeom>
            <a:avLst/>
            <a:gdLst/>
            <a:ahLst/>
            <a:cxnLst/>
            <a:rect l="l" t="t" r="r" b="b"/>
            <a:pathLst>
              <a:path w="6566591" h="2884866">
                <a:moveTo>
                  <a:pt x="0" y="0"/>
                </a:moveTo>
                <a:lnTo>
                  <a:pt x="6566592" y="0"/>
                </a:lnTo>
                <a:lnTo>
                  <a:pt x="6566592" y="2884866"/>
                </a:lnTo>
                <a:lnTo>
                  <a:pt x="0" y="2884866"/>
                </a:lnTo>
                <a:lnTo>
                  <a:pt x="0" y="0"/>
                </a:lnTo>
                <a:close/>
              </a:path>
            </a:pathLst>
          </a:custGeom>
          <a:blipFill>
            <a:blip r:embed="rId6"/>
            <a:stretch>
              <a:fillRect t="-41777" b="-26378"/>
            </a:stretch>
          </a:blipFill>
          <a:ln w="38100" cap="sq">
            <a:solidFill>
              <a:srgbClr val="F1DA3D"/>
            </a:solidFill>
            <a:prstDash val="solid"/>
            <a:miter/>
          </a:ln>
        </p:spPr>
      </p:sp>
      <p:grpSp>
        <p:nvGrpSpPr>
          <p:cNvPr id="16" name="Group 16"/>
          <p:cNvGrpSpPr/>
          <p:nvPr/>
        </p:nvGrpSpPr>
        <p:grpSpPr>
          <a:xfrm>
            <a:off x="0" y="8083034"/>
            <a:ext cx="10878676" cy="1350406"/>
            <a:chOff x="0" y="0"/>
            <a:chExt cx="2865166" cy="355663"/>
          </a:xfrm>
        </p:grpSpPr>
        <p:sp>
          <p:nvSpPr>
            <p:cNvPr id="17" name="Freeform 17"/>
            <p:cNvSpPr/>
            <p:nvPr/>
          </p:nvSpPr>
          <p:spPr>
            <a:xfrm>
              <a:off x="0" y="0"/>
              <a:ext cx="2865166" cy="355663"/>
            </a:xfrm>
            <a:custGeom>
              <a:avLst/>
              <a:gdLst/>
              <a:ahLst/>
              <a:cxnLst/>
              <a:rect l="l" t="t" r="r" b="b"/>
              <a:pathLst>
                <a:path w="2865166" h="355663">
                  <a:moveTo>
                    <a:pt x="2661966" y="0"/>
                  </a:moveTo>
                  <a:lnTo>
                    <a:pt x="0" y="0"/>
                  </a:lnTo>
                  <a:lnTo>
                    <a:pt x="0" y="355663"/>
                  </a:lnTo>
                  <a:lnTo>
                    <a:pt x="2661966" y="355663"/>
                  </a:lnTo>
                  <a:lnTo>
                    <a:pt x="2865166" y="177831"/>
                  </a:lnTo>
                  <a:lnTo>
                    <a:pt x="2661966" y="0"/>
                  </a:lnTo>
                  <a:close/>
                </a:path>
              </a:pathLst>
            </a:custGeom>
            <a:solidFill>
              <a:srgbClr val="8F8121">
                <a:alpha val="29804"/>
              </a:srgbClr>
            </a:solidFill>
          </p:spPr>
        </p:sp>
        <p:sp>
          <p:nvSpPr>
            <p:cNvPr id="18" name="TextBox 18"/>
            <p:cNvSpPr txBox="1"/>
            <p:nvPr/>
          </p:nvSpPr>
          <p:spPr>
            <a:xfrm>
              <a:off x="0" y="0"/>
              <a:ext cx="2750866" cy="355663"/>
            </a:xfrm>
            <a:prstGeom prst="rect">
              <a:avLst/>
            </a:prstGeom>
          </p:spPr>
          <p:txBody>
            <a:bodyPr lIns="50800" tIns="50800" rIns="50800" bIns="50800" rtlCol="0" anchor="ctr"/>
            <a:lstStyle/>
            <a:p>
              <a:pPr algn="ctr">
                <a:lnSpc>
                  <a:spcPts val="2999"/>
                </a:lnSpc>
              </a:pPr>
              <a:endParaRPr/>
            </a:p>
          </p:txBody>
        </p:sp>
      </p:grpSp>
      <p:sp>
        <p:nvSpPr>
          <p:cNvPr id="19" name="TextBox 19"/>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03</a:t>
            </a:r>
          </a:p>
        </p:txBody>
      </p:sp>
      <p:sp>
        <p:nvSpPr>
          <p:cNvPr id="20" name="TextBox 20"/>
          <p:cNvSpPr txBox="1"/>
          <p:nvPr/>
        </p:nvSpPr>
        <p:spPr>
          <a:xfrm>
            <a:off x="1231724" y="171417"/>
            <a:ext cx="16116187" cy="1057275"/>
          </a:xfrm>
          <a:prstGeom prst="rect">
            <a:avLst/>
          </a:prstGeom>
        </p:spPr>
        <p:txBody>
          <a:bodyPr lIns="0" tIns="0" rIns="0" bIns="0" rtlCol="0" anchor="t">
            <a:spAutoFit/>
          </a:bodyPr>
          <a:lstStyle/>
          <a:p>
            <a:pPr algn="l">
              <a:lnSpc>
                <a:spcPts val="8399"/>
              </a:lnSpc>
              <a:spcBef>
                <a:spcPct val="0"/>
              </a:spcBef>
            </a:pPr>
            <a:r>
              <a:rPr lang="en-US" sz="6999">
                <a:solidFill>
                  <a:srgbClr val="FFFFFF"/>
                </a:solidFill>
                <a:latin typeface="Carelia"/>
                <a:ea typeface="Carelia"/>
                <a:cs typeface="Carelia"/>
                <a:sym typeface="Carelia"/>
              </a:rPr>
              <a:t>ПРОЕКТНАЯ ДЕЯТЕЛЬНОСТЬ</a:t>
            </a:r>
          </a:p>
        </p:txBody>
      </p:sp>
      <p:sp>
        <p:nvSpPr>
          <p:cNvPr id="21" name="TextBox 21"/>
          <p:cNvSpPr txBox="1"/>
          <p:nvPr/>
        </p:nvSpPr>
        <p:spPr>
          <a:xfrm>
            <a:off x="1231724" y="9657824"/>
            <a:ext cx="3968013" cy="230832"/>
          </a:xfrm>
          <a:prstGeom prst="rect">
            <a:avLst/>
          </a:prstGeom>
        </p:spPr>
        <p:txBody>
          <a:bodyPr lIns="0" tIns="0" rIns="0" bIns="0" rtlCol="0" anchor="t">
            <a:spAutoFit/>
          </a:bodyPr>
          <a:lstStyle/>
          <a:p>
            <a:pPr algn="l">
              <a:lnSpc>
                <a:spcPts val="1800"/>
              </a:lnSpc>
              <a:spcBef>
                <a:spcPct val="0"/>
              </a:spcBef>
            </a:pPr>
            <a:r>
              <a:rPr lang="en-US" sz="1500" dirty="0">
                <a:solidFill>
                  <a:srgbClr val="FFFFFF"/>
                </a:solidFill>
                <a:latin typeface="Roboto"/>
                <a:ea typeface="Roboto"/>
                <a:cs typeface="Roboto"/>
                <a:sym typeface="Roboto"/>
                <a:hlinkClick r:id="rId7"/>
              </a:rPr>
              <a:t>pavelsamuta.com</a:t>
            </a:r>
            <a:endParaRPr lang="en-US" sz="1500" dirty="0">
              <a:solidFill>
                <a:srgbClr val="FFFFFF"/>
              </a:solidFill>
              <a:latin typeface="Roboto"/>
              <a:ea typeface="Roboto"/>
              <a:cs typeface="Roboto"/>
              <a:sym typeface="Roboto"/>
            </a:endParaRPr>
          </a:p>
        </p:txBody>
      </p:sp>
      <p:sp>
        <p:nvSpPr>
          <p:cNvPr id="22" name="TextBox 22"/>
          <p:cNvSpPr txBox="1"/>
          <p:nvPr/>
        </p:nvSpPr>
        <p:spPr>
          <a:xfrm>
            <a:off x="514350" y="8249574"/>
            <a:ext cx="9755817" cy="1009650"/>
          </a:xfrm>
          <a:prstGeom prst="rect">
            <a:avLst/>
          </a:prstGeom>
        </p:spPr>
        <p:txBody>
          <a:bodyPr lIns="0" tIns="0" rIns="0" bIns="0" rtlCol="0" anchor="t">
            <a:spAutoFit/>
          </a:bodyPr>
          <a:lstStyle/>
          <a:p>
            <a:pPr algn="ctr">
              <a:lnSpc>
                <a:spcPts val="2640"/>
              </a:lnSpc>
              <a:spcBef>
                <a:spcPct val="0"/>
              </a:spcBef>
            </a:pPr>
            <a:r>
              <a:rPr lang="en-US" sz="2200" u="sng" dirty="0">
                <a:solidFill>
                  <a:schemeClr val="bg1"/>
                </a:solidFill>
                <a:latin typeface="Museo Sans Cyrl 3"/>
                <a:ea typeface="Museo Sans Cyrl 3"/>
                <a:cs typeface="Museo Sans Cyrl 3"/>
                <a:sym typeface="Museo Sans Cyrl 3"/>
                <a:hlinkClick r:id="rId8" tooltip="https://web.minskenergo.by/filialy/zhodinskaya-tets/">
                  <a:extLst>
                    <a:ext uri="{A12FA001-AC4F-418D-AE19-62706E023703}">
                      <ahyp:hlinkClr xmlns:ahyp="http://schemas.microsoft.com/office/drawing/2018/hyperlinkcolor" val="tx"/>
                    </a:ext>
                  </a:extLst>
                </a:hlinkClick>
              </a:rPr>
              <a:t>Реализован проект Е-60-9,5-510ДФТ </a:t>
            </a:r>
            <a:r>
              <a:rPr lang="en-US" sz="2200" dirty="0" err="1">
                <a:solidFill>
                  <a:schemeClr val="bg1"/>
                </a:solidFill>
                <a:latin typeface="Museo Sans Cyrl 3"/>
                <a:ea typeface="Museo Sans Cyrl 3"/>
                <a:cs typeface="Museo Sans Cyrl 3"/>
                <a:sym typeface="Museo Sans Cyrl 3"/>
              </a:rPr>
              <a:t>в</a:t>
            </a:r>
            <a:r>
              <a:rPr lang="en-US" sz="2200" dirty="0">
                <a:solidFill>
                  <a:schemeClr val="bg1"/>
                </a:solidFill>
                <a:latin typeface="Museo Sans Cyrl 3"/>
                <a:ea typeface="Museo Sans Cyrl 3"/>
                <a:cs typeface="Museo Sans Cyrl 3"/>
                <a:sym typeface="Museo Sans Cyrl 3"/>
              </a:rPr>
              <a:t> 2009 </a:t>
            </a:r>
            <a:r>
              <a:rPr lang="en-US" sz="2200" dirty="0" err="1">
                <a:solidFill>
                  <a:schemeClr val="bg1"/>
                </a:solidFill>
                <a:latin typeface="Museo Sans Cyrl 3"/>
                <a:ea typeface="Museo Sans Cyrl 3"/>
                <a:cs typeface="Museo Sans Cyrl 3"/>
                <a:sym typeface="Museo Sans Cyrl 3"/>
              </a:rPr>
              <a:t>году</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на</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электростанции</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Реконструкция</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Жодинской</a:t>
            </a:r>
            <a:r>
              <a:rPr lang="en-US" sz="2200" dirty="0">
                <a:solidFill>
                  <a:schemeClr val="bg1"/>
                </a:solidFill>
                <a:latin typeface="Museo Sans Cyrl 3"/>
                <a:ea typeface="Museo Sans Cyrl 3"/>
                <a:cs typeface="Museo Sans Cyrl 3"/>
                <a:sym typeface="Museo Sans Cyrl 3"/>
              </a:rPr>
              <a:t> ТЭЦ </a:t>
            </a:r>
            <a:r>
              <a:rPr lang="en-US" sz="2200" dirty="0" err="1">
                <a:solidFill>
                  <a:schemeClr val="bg1"/>
                </a:solidFill>
                <a:latin typeface="Museo Sans Cyrl 3"/>
                <a:ea typeface="Museo Sans Cyrl 3"/>
                <a:cs typeface="Museo Sans Cyrl 3"/>
                <a:sym typeface="Museo Sans Cyrl 3"/>
              </a:rPr>
              <a:t>с</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установкой</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парового</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котла</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производительностью</a:t>
            </a:r>
            <a:r>
              <a:rPr lang="en-US" sz="2200" dirty="0">
                <a:solidFill>
                  <a:schemeClr val="bg1"/>
                </a:solidFill>
                <a:latin typeface="Museo Sans Cyrl 3"/>
                <a:ea typeface="Museo Sans Cyrl 3"/>
                <a:cs typeface="Museo Sans Cyrl 3"/>
                <a:sym typeface="Museo Sans Cyrl 3"/>
              </a:rPr>
              <a:t> 60т/</a:t>
            </a:r>
            <a:r>
              <a:rPr lang="en-US" sz="2200" dirty="0" err="1">
                <a:solidFill>
                  <a:schemeClr val="bg1"/>
                </a:solidFill>
                <a:latin typeface="Museo Sans Cyrl 3"/>
                <a:ea typeface="Museo Sans Cyrl 3"/>
                <a:cs typeface="Museo Sans Cyrl 3"/>
                <a:sym typeface="Museo Sans Cyrl 3"/>
              </a:rPr>
              <a:t>ч</a:t>
            </a:r>
            <a:r>
              <a:rPr lang="en-US" sz="2200" dirty="0">
                <a:solidFill>
                  <a:schemeClr val="bg1"/>
                </a:solidFill>
                <a:latin typeface="Museo Sans Cyrl 3"/>
                <a:ea typeface="Museo Sans Cyrl 3"/>
                <a:cs typeface="Museo Sans Cyrl 3"/>
                <a:sym typeface="Museo Sans Cyrl 3"/>
              </a:rPr>
              <a:t>». </a:t>
            </a:r>
          </a:p>
        </p:txBody>
      </p:sp>
      <p:sp>
        <p:nvSpPr>
          <p:cNvPr id="23" name="TextBox 23"/>
          <p:cNvSpPr txBox="1"/>
          <p:nvPr/>
        </p:nvSpPr>
        <p:spPr>
          <a:xfrm>
            <a:off x="11412064" y="1512988"/>
            <a:ext cx="6528513" cy="5191125"/>
          </a:xfrm>
          <a:prstGeom prst="rect">
            <a:avLst/>
          </a:prstGeom>
        </p:spPr>
        <p:txBody>
          <a:bodyPr lIns="0" tIns="0" rIns="0" bIns="0" rtlCol="0" anchor="t">
            <a:spAutoFit/>
          </a:bodyPr>
          <a:lstStyle/>
          <a:p>
            <a:pPr algn="l">
              <a:lnSpc>
                <a:spcPts val="2400"/>
              </a:lnSpc>
              <a:spcBef>
                <a:spcPct val="0"/>
              </a:spcBef>
            </a:pPr>
            <a:r>
              <a:rPr lang="en-US" sz="2000">
                <a:solidFill>
                  <a:srgbClr val="FFFFFF"/>
                </a:solidFill>
                <a:latin typeface="Museo Sans Cyrl 2"/>
                <a:ea typeface="Museo Sans Cyrl 2"/>
                <a:cs typeface="Museo Sans Cyrl 2"/>
                <a:sym typeface="Museo Sans Cyrl 2"/>
              </a:rPr>
              <a:t>03.04.2009 г. завершена установка парового котла, что повысило эффективность работы Жодинской ТЭЦ, снизило потребление газа и позволило внедрить экологически ответственные технологии. Основным топливом ТЭЦ является природный газ, резервным — мазут. Котел использует местные виды топлива: торфобрикеты, щепу, фрезерный торф. Проект реализован совместно РУП «Белоозерский энергомеханический завод», где я работал техником-конструктором, и московской фирмой «Энека». Экономичный теплофикационный режим позволил сэкономить 25 тыс. м³ газа и 4,7 млн долларов в 2015 году. Технология кипящего слоя исключила необходимость в газе. Управление котлом автоматизировано, а топливная лаборатория контролирует качество сырья. Проект рекомендован к внедрению для экономии и улучшения экологии.</a:t>
            </a:r>
          </a:p>
        </p:txBody>
      </p:sp>
      <p:sp>
        <p:nvSpPr>
          <p:cNvPr id="24" name="TextBox 24"/>
          <p:cNvSpPr txBox="1"/>
          <p:nvPr/>
        </p:nvSpPr>
        <p:spPr>
          <a:xfrm>
            <a:off x="15695606" y="285717"/>
            <a:ext cx="1984006" cy="828675"/>
          </a:xfrm>
          <a:prstGeom prst="rect">
            <a:avLst/>
          </a:prstGeom>
        </p:spPr>
        <p:txBody>
          <a:bodyPr lIns="0" tIns="0" rIns="0" bIns="0" rtlCol="0" anchor="t">
            <a:spAutoFit/>
          </a:bodyPr>
          <a:lstStyle/>
          <a:p>
            <a:pPr algn="r">
              <a:lnSpc>
                <a:spcPts val="6599"/>
              </a:lnSpc>
              <a:spcBef>
                <a:spcPct val="0"/>
              </a:spcBef>
            </a:pPr>
            <a:r>
              <a:rPr lang="en-US" sz="5499">
                <a:solidFill>
                  <a:srgbClr val="FFFFFF"/>
                </a:solidFill>
                <a:latin typeface="Carelia"/>
                <a:ea typeface="Carelia"/>
                <a:cs typeface="Carelia"/>
                <a:sym typeface="Carelia"/>
              </a:rPr>
              <a:t>1/10</a:t>
            </a:r>
          </a:p>
        </p:txBody>
      </p:sp>
      <p:pic>
        <p:nvPicPr>
          <p:cNvPr id="28" name="Рисунок 27">
            <a:extLst>
              <a:ext uri="{FF2B5EF4-FFF2-40B4-BE49-F238E27FC236}">
                <a16:creationId xmlns:a16="http://schemas.microsoft.com/office/drawing/2014/main" id="{AEF06B24-4A48-4D24-B46A-D7E62E95B1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28829" y="5720533"/>
            <a:ext cx="2642097" cy="79456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31734" t="-15867" b="-15867"/>
            </a:stretch>
          </a:blipFill>
        </p:spPr>
        <p:txBody>
          <a:bodyPr/>
          <a:lstStyle/>
          <a:p>
            <a:endParaRPr lang="ru-RU" dirty="0"/>
          </a:p>
        </p:txBody>
      </p:sp>
      <p:grpSp>
        <p:nvGrpSpPr>
          <p:cNvPr id="3" name="Group 3"/>
          <p:cNvGrpSpPr/>
          <p:nvPr/>
        </p:nvGrpSpPr>
        <p:grpSpPr>
          <a:xfrm>
            <a:off x="0" y="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sp>
        <p:nvSpPr>
          <p:cNvPr id="6" name="Freeform 6"/>
          <p:cNvSpPr/>
          <p:nvPr/>
        </p:nvSpPr>
        <p:spPr>
          <a:xfrm>
            <a:off x="1490220" y="2967546"/>
            <a:ext cx="928599" cy="928599"/>
          </a:xfrm>
          <a:custGeom>
            <a:avLst/>
            <a:gdLst/>
            <a:ahLst/>
            <a:cxnLst/>
            <a:rect l="l" t="t" r="r" b="b"/>
            <a:pathLst>
              <a:path w="928599" h="928599">
                <a:moveTo>
                  <a:pt x="0" y="0"/>
                </a:moveTo>
                <a:lnTo>
                  <a:pt x="928600" y="0"/>
                </a:lnTo>
                <a:lnTo>
                  <a:pt x="928600" y="928599"/>
                </a:lnTo>
                <a:lnTo>
                  <a:pt x="0" y="9285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9864079" y="6206075"/>
            <a:ext cx="928599" cy="928599"/>
          </a:xfrm>
          <a:custGeom>
            <a:avLst/>
            <a:gdLst/>
            <a:ahLst/>
            <a:cxnLst/>
            <a:rect l="l" t="t" r="r" b="b"/>
            <a:pathLst>
              <a:path w="928599" h="928599">
                <a:moveTo>
                  <a:pt x="0" y="0"/>
                </a:moveTo>
                <a:lnTo>
                  <a:pt x="928600" y="0"/>
                </a:lnTo>
                <a:lnTo>
                  <a:pt x="928600" y="928599"/>
                </a:lnTo>
                <a:lnTo>
                  <a:pt x="0" y="9285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028700" y="9517322"/>
            <a:ext cx="47625" cy="490488"/>
            <a:chOff x="0" y="0"/>
            <a:chExt cx="18636" cy="191928"/>
          </a:xfrm>
        </p:grpSpPr>
        <p:sp>
          <p:nvSpPr>
            <p:cNvPr id="11" name="Freeform 11"/>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2" name="TextBox 12"/>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04</a:t>
            </a:r>
          </a:p>
        </p:txBody>
      </p:sp>
      <p:sp>
        <p:nvSpPr>
          <p:cNvPr id="14" name="TextBox 14"/>
          <p:cNvSpPr txBox="1"/>
          <p:nvPr/>
        </p:nvSpPr>
        <p:spPr>
          <a:xfrm>
            <a:off x="1629061" y="3246141"/>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01</a:t>
            </a:r>
          </a:p>
        </p:txBody>
      </p:sp>
      <p:sp>
        <p:nvSpPr>
          <p:cNvPr id="15" name="TextBox 15"/>
          <p:cNvSpPr txBox="1"/>
          <p:nvPr/>
        </p:nvSpPr>
        <p:spPr>
          <a:xfrm>
            <a:off x="10002920" y="6484670"/>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02</a:t>
            </a:r>
          </a:p>
        </p:txBody>
      </p:sp>
      <p:sp>
        <p:nvSpPr>
          <p:cNvPr id="16" name="TextBox 16"/>
          <p:cNvSpPr txBox="1"/>
          <p:nvPr/>
        </p:nvSpPr>
        <p:spPr>
          <a:xfrm>
            <a:off x="1490220" y="4138843"/>
            <a:ext cx="7653780" cy="4581525"/>
          </a:xfrm>
          <a:prstGeom prst="rect">
            <a:avLst/>
          </a:prstGeom>
        </p:spPr>
        <p:txBody>
          <a:bodyPr lIns="0" tIns="0" rIns="0" bIns="0" rtlCol="0" anchor="t">
            <a:spAutoFit/>
          </a:bodyPr>
          <a:lstStyle/>
          <a:p>
            <a:pPr algn="l">
              <a:lnSpc>
                <a:spcPts val="2400"/>
              </a:lnSpc>
            </a:pPr>
            <a:r>
              <a:rPr lang="en-US" sz="2000">
                <a:solidFill>
                  <a:srgbClr val="000000"/>
                </a:solidFill>
                <a:latin typeface="Museo Sans Cyrl 2"/>
                <a:ea typeface="Museo Sans Cyrl 2"/>
                <a:cs typeface="Museo Sans Cyrl 2"/>
                <a:sym typeface="Museo Sans Cyrl 2"/>
              </a:rPr>
              <a:t>Получил опытработы с программным продуктом дляпроектирования и моделирования Компас 3D, разрабатывая технические чертежи, схемы, спецификации </a:t>
            </a:r>
          </a:p>
          <a:p>
            <a:pPr algn="l">
              <a:lnSpc>
                <a:spcPts val="2400"/>
              </a:lnSpc>
            </a:pPr>
            <a:r>
              <a:rPr lang="en-US" sz="2000">
                <a:solidFill>
                  <a:srgbClr val="000000"/>
                </a:solidFill>
                <a:latin typeface="Museo Sans Cyrl 2"/>
                <a:ea typeface="Museo Sans Cyrl 2"/>
                <a:cs typeface="Museo Sans Cyrl 2"/>
                <a:sym typeface="Museo Sans Cyrl 2"/>
              </a:rPr>
              <a:t>и другую документацию, необходимую дляпроизводства конструкций иоборудования. Кроме того, я узнал опроцессах производства, технологиях сварки имеханической обработки металлов, атакже о методах контроля качества продукции. Вчастности, опыт вразработке конструкторской документации позволил мнеуглубленно изучить иприменить знания вобласти ЕСКД (единая система конструкторской документации), ЕСТД (единая система технологической документации), ЕСТПП (единая система технического регулирования продукции), </a:t>
            </a:r>
          </a:p>
          <a:p>
            <a:pPr algn="l">
              <a:lnSpc>
                <a:spcPts val="2400"/>
              </a:lnSpc>
              <a:spcBef>
                <a:spcPct val="0"/>
              </a:spcBef>
            </a:pPr>
            <a:r>
              <a:rPr lang="en-US" sz="2000">
                <a:solidFill>
                  <a:srgbClr val="000000"/>
                </a:solidFill>
                <a:latin typeface="Museo Sans Cyrl 2"/>
                <a:ea typeface="Museo Sans Cyrl 2"/>
                <a:cs typeface="Museo Sans Cyrl 2"/>
                <a:sym typeface="Museo Sans Cyrl 2"/>
              </a:rPr>
              <a:t>ПУЭ (правила устройства электроустановок), атакже правил промышленного атомного надзора, особенно относительно котлов, трубопроводов дляпара и горячей воды. </a:t>
            </a:r>
          </a:p>
        </p:txBody>
      </p:sp>
      <p:sp>
        <p:nvSpPr>
          <p:cNvPr id="17" name="TextBox 17"/>
          <p:cNvSpPr txBox="1"/>
          <p:nvPr/>
        </p:nvSpPr>
        <p:spPr>
          <a:xfrm>
            <a:off x="1231724" y="9657824"/>
            <a:ext cx="3968013" cy="230832"/>
          </a:xfrm>
          <a:prstGeom prst="rect">
            <a:avLst/>
          </a:prstGeom>
        </p:spPr>
        <p:txBody>
          <a:bodyPr lIns="0" tIns="0" rIns="0" bIns="0" rtlCol="0" anchor="t">
            <a:spAutoFit/>
          </a:bodyPr>
          <a:lstStyle/>
          <a:p>
            <a:pPr algn="l">
              <a:lnSpc>
                <a:spcPts val="1800"/>
              </a:lnSpc>
              <a:spcBef>
                <a:spcPct val="0"/>
              </a:spcBef>
            </a:pPr>
            <a:r>
              <a:rPr lang="en-US" sz="1500" dirty="0">
                <a:solidFill>
                  <a:srgbClr val="0F1724"/>
                </a:solidFill>
                <a:latin typeface="Roboto"/>
                <a:ea typeface="Roboto"/>
                <a:cs typeface="Roboto"/>
                <a:sym typeface="Roboto"/>
                <a:hlinkClick r:id="rId5"/>
              </a:rPr>
              <a:t>pavelsamuta.com</a:t>
            </a:r>
            <a:endParaRPr lang="en-US" sz="1500" dirty="0">
              <a:solidFill>
                <a:srgbClr val="0F1724"/>
              </a:solidFill>
              <a:latin typeface="Roboto"/>
              <a:ea typeface="Roboto"/>
              <a:cs typeface="Roboto"/>
              <a:sym typeface="Roboto"/>
            </a:endParaRPr>
          </a:p>
        </p:txBody>
      </p:sp>
      <p:sp>
        <p:nvSpPr>
          <p:cNvPr id="18" name="TextBox 18"/>
          <p:cNvSpPr txBox="1"/>
          <p:nvPr/>
        </p:nvSpPr>
        <p:spPr>
          <a:xfrm>
            <a:off x="10934209" y="6154997"/>
            <a:ext cx="7028490" cy="3667125"/>
          </a:xfrm>
          <a:prstGeom prst="rect">
            <a:avLst/>
          </a:prstGeom>
        </p:spPr>
        <p:txBody>
          <a:bodyPr lIns="0" tIns="0" rIns="0" bIns="0" rtlCol="0" anchor="t">
            <a:spAutoFit/>
          </a:bodyPr>
          <a:lstStyle/>
          <a:p>
            <a:pPr algn="l">
              <a:lnSpc>
                <a:spcPts val="2400"/>
              </a:lnSpc>
              <a:spcBef>
                <a:spcPct val="0"/>
              </a:spcBef>
            </a:pPr>
            <a:r>
              <a:rPr lang="en-US" sz="2000" dirty="0" err="1">
                <a:solidFill>
                  <a:srgbClr val="000000"/>
                </a:solidFill>
                <a:latin typeface="Museo Sans Cyrl 2"/>
                <a:ea typeface="Museo Sans Cyrl 2"/>
                <a:cs typeface="Museo Sans Cyrl 2"/>
                <a:sym typeface="Museo Sans Cyrl 2"/>
              </a:rPr>
              <a:t>Важным</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опытом</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было</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участие</a:t>
            </a:r>
            <a:r>
              <a:rPr lang="en-US" sz="2000" dirty="0">
                <a:solidFill>
                  <a:srgbClr val="000000"/>
                </a:solidFill>
                <a:latin typeface="Museo Sans Cyrl 2"/>
                <a:ea typeface="Museo Sans Cyrl 2"/>
                <a:cs typeface="Museo Sans Cyrl 2"/>
                <a:sym typeface="Museo Sans Cyrl 2"/>
              </a:rPr>
              <a:t> в </a:t>
            </a:r>
            <a:r>
              <a:rPr lang="en-US" sz="2000" dirty="0" err="1">
                <a:solidFill>
                  <a:srgbClr val="000000"/>
                </a:solidFill>
                <a:latin typeface="Museo Sans Cyrl 2"/>
                <a:ea typeface="Museo Sans Cyrl 2"/>
                <a:cs typeface="Museo Sans Cyrl 2"/>
                <a:sym typeface="Museo Sans Cyrl 2"/>
              </a:rPr>
              <a:t>командной</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работе</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ивзаимодействии</a:t>
            </a:r>
            <a:r>
              <a:rPr lang="en-US" sz="2000" dirty="0">
                <a:solidFill>
                  <a:srgbClr val="000000"/>
                </a:solidFill>
                <a:latin typeface="Museo Sans Cyrl 2"/>
                <a:ea typeface="Museo Sans Cyrl 2"/>
                <a:cs typeface="Museo Sans Cyrl 2"/>
                <a:sym typeface="Museo Sans Cyrl 2"/>
              </a:rPr>
              <a:t> с </a:t>
            </a:r>
            <a:r>
              <a:rPr lang="en-US" sz="2000" dirty="0" err="1">
                <a:solidFill>
                  <a:srgbClr val="000000"/>
                </a:solidFill>
                <a:latin typeface="Museo Sans Cyrl 2"/>
                <a:ea typeface="Museo Sans Cyrl 2"/>
                <a:cs typeface="Museo Sans Cyrl 2"/>
                <a:sym typeface="Museo Sans Cyrl 2"/>
              </a:rPr>
              <a:t>другими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специалистами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впроцессе</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разработки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проекта</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Научался</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эффективно</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коммуницировать</a:t>
            </a:r>
            <a:r>
              <a:rPr lang="en-US" sz="2000" dirty="0">
                <a:solidFill>
                  <a:srgbClr val="000000"/>
                </a:solidFill>
                <a:latin typeface="Museo Sans Cyrl 2"/>
                <a:ea typeface="Museo Sans Cyrl 2"/>
                <a:cs typeface="Museo Sans Cyrl 2"/>
                <a:sym typeface="Museo Sans Cyrl 2"/>
              </a:rPr>
              <a:t> с</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коллегами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технологами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рабочими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цеха</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много</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проводил</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времени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уделяя</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времяэкономии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оснастки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используя</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готовую</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где</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это</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было</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допустимо</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изаказчиками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учитывать</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их</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требования</a:t>
            </a:r>
            <a:r>
              <a:rPr lang="en-US" sz="2000" dirty="0">
                <a:solidFill>
                  <a:srgbClr val="000000"/>
                </a:solidFill>
                <a:latin typeface="Museo Sans Cyrl 2"/>
                <a:ea typeface="Museo Sans Cyrl 2"/>
                <a:cs typeface="Museo Sans Cyrl 2"/>
                <a:sym typeface="Museo Sans Cyrl 2"/>
              </a:rPr>
              <a:t> и </a:t>
            </a:r>
            <a:r>
              <a:rPr lang="en-US" sz="2000" dirty="0" err="1">
                <a:solidFill>
                  <a:srgbClr val="000000"/>
                </a:solidFill>
                <a:latin typeface="Museo Sans Cyrl 2"/>
                <a:ea typeface="Museo Sans Cyrl 2"/>
                <a:cs typeface="Museo Sans Cyrl 2"/>
                <a:sym typeface="Museo Sans Cyrl 2"/>
              </a:rPr>
              <a:t>предложения</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при</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создании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конструкторской</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документации</a:t>
            </a:r>
            <a:r>
              <a:rPr lang="en-US" sz="2000" dirty="0">
                <a:solidFill>
                  <a:srgbClr val="000000"/>
                </a:solidFill>
                <a:latin typeface="Museo Sans Cyrl 2"/>
                <a:ea typeface="Museo Sans Cyrl 2"/>
                <a:cs typeface="Museo Sans Cyrl 2"/>
                <a:sym typeface="Museo Sans Cyrl 2"/>
              </a:rPr>
              <a:t>. В</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целом</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опыт</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работы</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над</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проектом</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Реконструкция</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Жодинской</a:t>
            </a:r>
            <a:r>
              <a:rPr lang="en-US" sz="2000" dirty="0">
                <a:solidFill>
                  <a:srgbClr val="000000"/>
                </a:solidFill>
                <a:latin typeface="Museo Sans Cyrl 2"/>
                <a:ea typeface="Museo Sans Cyrl 2"/>
                <a:cs typeface="Museo Sans Cyrl 2"/>
                <a:sym typeface="Museo Sans Cyrl 2"/>
              </a:rPr>
              <a:t> ТЭЦ" </a:t>
            </a:r>
            <a:r>
              <a:rPr lang="en-US" sz="2000" dirty="0" err="1">
                <a:solidFill>
                  <a:srgbClr val="000000"/>
                </a:solidFill>
                <a:latin typeface="Museo Sans Cyrl 2"/>
                <a:ea typeface="Museo Sans Cyrl 2"/>
                <a:cs typeface="Museo Sans Cyrl 2"/>
                <a:sym typeface="Museo Sans Cyrl 2"/>
              </a:rPr>
              <a:t>помог</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мне</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расширить</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знания</a:t>
            </a:r>
            <a:r>
              <a:rPr lang="en-US" sz="2000" dirty="0">
                <a:solidFill>
                  <a:srgbClr val="000000"/>
                </a:solidFill>
                <a:latin typeface="Museo Sans Cyrl 2"/>
                <a:ea typeface="Museo Sans Cyrl 2"/>
                <a:cs typeface="Museo Sans Cyrl 2"/>
                <a:sym typeface="Museo Sans Cyrl 2"/>
              </a:rPr>
              <a:t> в</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области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инженерного</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проектирования</a:t>
            </a:r>
            <a:r>
              <a:rPr lang="en-US" sz="2000" dirty="0">
                <a:solidFill>
                  <a:srgbClr val="000000"/>
                </a:solidFill>
                <a:latin typeface="Museo Sans Cyrl 2"/>
                <a:ea typeface="Museo Sans Cyrl 2"/>
                <a:cs typeface="Museo Sans Cyrl 2"/>
                <a:sym typeface="Museo Sans Cyrl 2"/>
              </a:rPr>
              <a:t> и</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улучшить</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навыки</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работы</a:t>
            </a:r>
            <a:r>
              <a:rPr lang="en-US" sz="2000" dirty="0">
                <a:solidFill>
                  <a:srgbClr val="000000"/>
                </a:solidFill>
                <a:latin typeface="Museo Sans Cyrl 2"/>
                <a:ea typeface="Museo Sans Cyrl 2"/>
                <a:cs typeface="Museo Sans Cyrl 2"/>
                <a:sym typeface="Museo Sans Cyrl 2"/>
              </a:rPr>
              <a:t> с</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программным</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обеспечением</a:t>
            </a:r>
            <a:r>
              <a:rPr lang="en-US" sz="2000" dirty="0">
                <a:solidFill>
                  <a:srgbClr val="000000"/>
                </a:solidFill>
                <a:latin typeface="Museo Sans Cyrl 2"/>
                <a:ea typeface="Museo Sans Cyrl 2"/>
                <a:cs typeface="Museo Sans Cyrl 2"/>
                <a:sym typeface="Museo Sans Cyrl 2"/>
              </a:rPr>
              <a:t> и</a:t>
            </a:r>
            <a:r>
              <a:rPr lang="ru-RU"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командной</a:t>
            </a:r>
            <a:r>
              <a:rPr lang="en-US" sz="2000" dirty="0">
                <a:solidFill>
                  <a:srgbClr val="000000"/>
                </a:solidFill>
                <a:latin typeface="Museo Sans Cyrl 2"/>
                <a:ea typeface="Museo Sans Cyrl 2"/>
                <a:cs typeface="Museo Sans Cyrl 2"/>
                <a:sym typeface="Museo Sans Cyrl 2"/>
              </a:rPr>
              <a:t> </a:t>
            </a:r>
            <a:r>
              <a:rPr lang="en-US" sz="2000" dirty="0" err="1">
                <a:solidFill>
                  <a:srgbClr val="000000"/>
                </a:solidFill>
                <a:latin typeface="Museo Sans Cyrl 2"/>
                <a:ea typeface="Museo Sans Cyrl 2"/>
                <a:cs typeface="Museo Sans Cyrl 2"/>
                <a:sym typeface="Museo Sans Cyrl 2"/>
              </a:rPr>
              <a:t>работой</a:t>
            </a:r>
            <a:r>
              <a:rPr lang="en-US" sz="2000" dirty="0">
                <a:solidFill>
                  <a:srgbClr val="000000"/>
                </a:solidFill>
                <a:latin typeface="Museo Sans Cyrl 2"/>
                <a:ea typeface="Museo Sans Cyrl 2"/>
                <a:cs typeface="Museo Sans Cyrl 2"/>
                <a:sym typeface="Museo Sans Cyrl 2"/>
              </a:rPr>
              <a:t>.</a:t>
            </a:r>
          </a:p>
        </p:txBody>
      </p:sp>
      <p:sp>
        <p:nvSpPr>
          <p:cNvPr id="19" name="TextBox 19"/>
          <p:cNvSpPr txBox="1"/>
          <p:nvPr/>
        </p:nvSpPr>
        <p:spPr>
          <a:xfrm>
            <a:off x="1490220" y="1465385"/>
            <a:ext cx="4558406" cy="1057275"/>
          </a:xfrm>
          <a:prstGeom prst="rect">
            <a:avLst/>
          </a:prstGeom>
        </p:spPr>
        <p:txBody>
          <a:bodyPr lIns="0" tIns="0" rIns="0" bIns="0" rtlCol="0" anchor="t">
            <a:spAutoFit/>
          </a:bodyPr>
          <a:lstStyle/>
          <a:p>
            <a:pPr algn="l">
              <a:lnSpc>
                <a:spcPts val="8399"/>
              </a:lnSpc>
              <a:spcBef>
                <a:spcPct val="0"/>
              </a:spcBef>
            </a:pPr>
            <a:r>
              <a:rPr lang="en-US" sz="6999">
                <a:solidFill>
                  <a:srgbClr val="0F1724"/>
                </a:solidFill>
                <a:latin typeface="Carelia"/>
                <a:ea typeface="Carelia"/>
                <a:cs typeface="Carelia"/>
                <a:sym typeface="Carelia"/>
              </a:rPr>
              <a:t>ОПЫТ</a:t>
            </a:r>
          </a:p>
        </p:txBody>
      </p:sp>
      <p:pic>
        <p:nvPicPr>
          <p:cNvPr id="21" name="Рисунок 20">
            <a:extLst>
              <a:ext uri="{FF2B5EF4-FFF2-40B4-BE49-F238E27FC236}">
                <a16:creationId xmlns:a16="http://schemas.microsoft.com/office/drawing/2014/main" id="{D0A4F724-4E11-4575-A5DD-6DC4474AFC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33598" y="459363"/>
            <a:ext cx="7844801" cy="4871620"/>
          </a:xfrm>
          <a:prstGeom prst="rect">
            <a:avLst/>
          </a:prstGeom>
          <a:effectLst>
            <a:softEdge rad="266700"/>
          </a:effectLst>
        </p:spPr>
      </p:pic>
      <p:pic>
        <p:nvPicPr>
          <p:cNvPr id="23" name="Рисунок 22">
            <a:extLst>
              <a:ext uri="{FF2B5EF4-FFF2-40B4-BE49-F238E27FC236}">
                <a16:creationId xmlns:a16="http://schemas.microsoft.com/office/drawing/2014/main" id="{FCE9B597-2AED-458E-8DEC-C32BAA2AA1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1495" y="623140"/>
            <a:ext cx="9280195" cy="4102563"/>
          </a:xfrm>
          <a:prstGeom prst="rect">
            <a:avLst/>
          </a:prstGeom>
          <a:scene3d>
            <a:camera prst="perspectiveRight"/>
            <a:lightRig rig="threePt" dir="t"/>
          </a:scene3d>
        </p:spPr>
      </p:pic>
      <p:pic>
        <p:nvPicPr>
          <p:cNvPr id="27" name="Рисунок 26">
            <a:extLst>
              <a:ext uri="{FF2B5EF4-FFF2-40B4-BE49-F238E27FC236}">
                <a16:creationId xmlns:a16="http://schemas.microsoft.com/office/drawing/2014/main" id="{A6F2E9C5-1309-4D2F-9E1E-BA4EF31178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0328" y="1028700"/>
            <a:ext cx="1573563" cy="1573563"/>
          </a:xfrm>
          <a:prstGeom prst="rect">
            <a:avLst/>
          </a:prstGeom>
        </p:spPr>
      </p:pic>
      <p:pic>
        <p:nvPicPr>
          <p:cNvPr id="29" name="Рисунок 28">
            <a:extLst>
              <a:ext uri="{FF2B5EF4-FFF2-40B4-BE49-F238E27FC236}">
                <a16:creationId xmlns:a16="http://schemas.microsoft.com/office/drawing/2014/main" id="{CA1569C9-2ED6-42A1-880F-E4EAE204C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9039" y="2436754"/>
            <a:ext cx="2600325" cy="1695450"/>
          </a:xfrm>
          <a:prstGeom prst="rect">
            <a:avLst/>
          </a:prstGeom>
        </p:spPr>
      </p:pic>
      <p:pic>
        <p:nvPicPr>
          <p:cNvPr id="31" name="Рисунок 30">
            <a:extLst>
              <a:ext uri="{FF2B5EF4-FFF2-40B4-BE49-F238E27FC236}">
                <a16:creationId xmlns:a16="http://schemas.microsoft.com/office/drawing/2014/main" id="{C4350261-9B0A-48FB-9919-B73F3179156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56607" y="2519387"/>
            <a:ext cx="1363999" cy="1363999"/>
          </a:xfrm>
          <a:prstGeom prst="rect">
            <a:avLst/>
          </a:prstGeom>
        </p:spPr>
      </p:pic>
      <p:sp>
        <p:nvSpPr>
          <p:cNvPr id="32" name="TextBox 31">
            <a:extLst>
              <a:ext uri="{FF2B5EF4-FFF2-40B4-BE49-F238E27FC236}">
                <a16:creationId xmlns:a16="http://schemas.microsoft.com/office/drawing/2014/main" id="{D7231057-C8A5-40D6-9D98-FF407AF90E76}"/>
              </a:ext>
            </a:extLst>
          </p:cNvPr>
          <p:cNvSpPr txBox="1"/>
          <p:nvPr/>
        </p:nvSpPr>
        <p:spPr>
          <a:xfrm>
            <a:off x="10601087" y="4701583"/>
            <a:ext cx="7653779" cy="461665"/>
          </a:xfrm>
          <a:prstGeom prst="rect">
            <a:avLst/>
          </a:prstGeom>
          <a:gradFill flip="none" rotWithShape="1">
            <a:gsLst>
              <a:gs pos="0">
                <a:srgbClr val="F1DA3D"/>
              </a:gs>
              <a:gs pos="48000">
                <a:srgbClr val="FFFF00"/>
              </a:gs>
              <a:gs pos="100000">
                <a:schemeClr val="accent6">
                  <a:lumMod val="60000"/>
                  <a:lumOff val="40000"/>
                </a:schemeClr>
              </a:gs>
            </a:gsLst>
            <a:lin ang="16200000" scaled="1"/>
            <a:tileRect/>
          </a:gradFill>
        </p:spPr>
        <p:txBody>
          <a:bodyPr wrap="square" rtlCol="0">
            <a:spAutoFit/>
          </a:bodyPr>
          <a:lstStyle/>
          <a:p>
            <a:r>
              <a:rPr lang="en-US" sz="2400" b="0" i="0" dirty="0">
                <a:solidFill>
                  <a:srgbClr val="000000"/>
                </a:solidFill>
                <a:effectLst/>
                <a:latin typeface="FontParagraph"/>
              </a:rPr>
              <a:t> ISO, ASME, BS, DIN, JIS, TIS, AS,  GOST | </a:t>
            </a:r>
            <a:r>
              <a:rPr lang="ru-RU" sz="2400" b="0" i="0" dirty="0">
                <a:solidFill>
                  <a:srgbClr val="000000"/>
                </a:solidFill>
                <a:effectLst/>
                <a:latin typeface="FontParagraph"/>
              </a:rPr>
              <a:t>ГОСТ (ЕСКД), </a:t>
            </a:r>
            <a:r>
              <a:rPr lang="en-US" sz="2400" b="0" i="0" dirty="0">
                <a:solidFill>
                  <a:srgbClr val="000000"/>
                </a:solidFill>
                <a:effectLst/>
                <a:latin typeface="FontParagraph"/>
              </a:rPr>
              <a:t>GB</a:t>
            </a:r>
            <a:endParaRPr lang="ru-RU" sz="2400" dirty="0"/>
          </a:p>
        </p:txBody>
      </p:sp>
      <p:sp>
        <p:nvSpPr>
          <p:cNvPr id="35" name="TextBox 34">
            <a:extLst>
              <a:ext uri="{FF2B5EF4-FFF2-40B4-BE49-F238E27FC236}">
                <a16:creationId xmlns:a16="http://schemas.microsoft.com/office/drawing/2014/main" id="{05A54FB5-37A7-42AB-BBBC-D159F1251879}"/>
              </a:ext>
            </a:extLst>
          </p:cNvPr>
          <p:cNvSpPr txBox="1"/>
          <p:nvPr/>
        </p:nvSpPr>
        <p:spPr>
          <a:xfrm>
            <a:off x="8744026" y="547712"/>
            <a:ext cx="4380366" cy="461665"/>
          </a:xfrm>
          <a:prstGeom prst="rect">
            <a:avLst/>
          </a:prstGeom>
          <a:gradFill flip="none" rotWithShape="1">
            <a:gsLst>
              <a:gs pos="0">
                <a:srgbClr val="F1DA3D"/>
              </a:gs>
              <a:gs pos="48000">
                <a:srgbClr val="FFFF00"/>
              </a:gs>
              <a:gs pos="100000">
                <a:schemeClr val="accent6">
                  <a:lumMod val="60000"/>
                  <a:lumOff val="40000"/>
                </a:schemeClr>
              </a:gs>
            </a:gsLst>
            <a:lin ang="16200000" scaled="1"/>
            <a:tileRect/>
          </a:gradFill>
        </p:spPr>
        <p:txBody>
          <a:bodyPr wrap="square" rtlCol="0">
            <a:spAutoFit/>
          </a:bodyPr>
          <a:lstStyle/>
          <a:p>
            <a:r>
              <a:rPr lang="en-US" sz="2400" b="0" i="0" dirty="0">
                <a:solidFill>
                  <a:srgbClr val="000000"/>
                </a:solidFill>
                <a:effectLst/>
                <a:latin typeface="FontParagraph"/>
              </a:rPr>
              <a:t> </a:t>
            </a:r>
            <a:r>
              <a:rPr lang="ru-RU" sz="2400" b="0" i="0" dirty="0">
                <a:solidFill>
                  <a:srgbClr val="000000"/>
                </a:solidFill>
                <a:effectLst/>
                <a:latin typeface="FontParagraph"/>
              </a:rPr>
              <a:t>Более чем на 100 языках мира</a:t>
            </a:r>
            <a:endParaRPr lang="ru-RU"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72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5" name="Group 5"/>
          <p:cNvGrpSpPr/>
          <p:nvPr/>
        </p:nvGrpSpPr>
        <p:grpSpPr>
          <a:xfrm>
            <a:off x="1028700" y="9517322"/>
            <a:ext cx="47625" cy="490488"/>
            <a:chOff x="0" y="0"/>
            <a:chExt cx="18636" cy="191928"/>
          </a:xfrm>
        </p:grpSpPr>
        <p:sp>
          <p:nvSpPr>
            <p:cNvPr id="6" name="Freeform 6"/>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7" name="TextBox 7"/>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832013" y="395321"/>
            <a:ext cx="47625" cy="490488"/>
            <a:chOff x="0" y="0"/>
            <a:chExt cx="18636" cy="191928"/>
          </a:xfrm>
        </p:grpSpPr>
        <p:sp>
          <p:nvSpPr>
            <p:cNvPr id="9" name="Freeform 9"/>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0" name="TextBox 10"/>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6389927" y="4679563"/>
            <a:ext cx="3994806" cy="2663723"/>
          </a:xfrm>
          <a:custGeom>
            <a:avLst/>
            <a:gdLst/>
            <a:ahLst/>
            <a:cxnLst/>
            <a:rect l="l" t="t" r="r" b="b"/>
            <a:pathLst>
              <a:path w="3994806" h="2663723">
                <a:moveTo>
                  <a:pt x="0" y="0"/>
                </a:moveTo>
                <a:lnTo>
                  <a:pt x="3994806" y="0"/>
                </a:lnTo>
                <a:lnTo>
                  <a:pt x="3994806" y="2663723"/>
                </a:lnTo>
                <a:lnTo>
                  <a:pt x="0" y="2663723"/>
                </a:lnTo>
                <a:lnTo>
                  <a:pt x="0" y="0"/>
                </a:lnTo>
                <a:close/>
              </a:path>
            </a:pathLst>
          </a:custGeom>
          <a:blipFill>
            <a:blip r:embed="rId2"/>
            <a:stretch>
              <a:fillRect l="-3874" t="-5268" r="-3874" b="-3010"/>
            </a:stretch>
          </a:blipFill>
          <a:ln w="38100" cap="sq">
            <a:solidFill>
              <a:srgbClr val="F1DA3D"/>
            </a:solidFill>
            <a:prstDash val="solid"/>
            <a:miter/>
          </a:ln>
        </p:spPr>
      </p:sp>
      <p:sp>
        <p:nvSpPr>
          <p:cNvPr id="12" name="Freeform 12"/>
          <p:cNvSpPr/>
          <p:nvPr/>
        </p:nvSpPr>
        <p:spPr>
          <a:xfrm>
            <a:off x="6386283" y="1449250"/>
            <a:ext cx="3994806" cy="2826326"/>
          </a:xfrm>
          <a:custGeom>
            <a:avLst/>
            <a:gdLst/>
            <a:ahLst/>
            <a:cxnLst/>
            <a:rect l="l" t="t" r="r" b="b"/>
            <a:pathLst>
              <a:path w="3994806" h="2826326">
                <a:moveTo>
                  <a:pt x="0" y="0"/>
                </a:moveTo>
                <a:lnTo>
                  <a:pt x="3994806" y="0"/>
                </a:lnTo>
                <a:lnTo>
                  <a:pt x="3994806" y="2826325"/>
                </a:lnTo>
                <a:lnTo>
                  <a:pt x="0" y="2826325"/>
                </a:lnTo>
                <a:lnTo>
                  <a:pt x="0" y="0"/>
                </a:lnTo>
                <a:close/>
              </a:path>
            </a:pathLst>
          </a:custGeom>
          <a:blipFill>
            <a:blip r:embed="rId3"/>
            <a:stretch>
              <a:fillRect/>
            </a:stretch>
          </a:blipFill>
          <a:ln w="28575">
            <a:solidFill>
              <a:srgbClr val="F1DA3D"/>
            </a:solidFill>
          </a:ln>
        </p:spPr>
      </p:sp>
      <p:sp>
        <p:nvSpPr>
          <p:cNvPr id="13" name="Freeform 13"/>
          <p:cNvSpPr/>
          <p:nvPr/>
        </p:nvSpPr>
        <p:spPr>
          <a:xfrm>
            <a:off x="188891" y="4941394"/>
            <a:ext cx="6042625" cy="3422880"/>
          </a:xfrm>
          <a:custGeom>
            <a:avLst/>
            <a:gdLst/>
            <a:ahLst/>
            <a:cxnLst/>
            <a:rect l="l" t="t" r="r" b="b"/>
            <a:pathLst>
              <a:path w="6042625" h="3422880">
                <a:moveTo>
                  <a:pt x="0" y="0"/>
                </a:moveTo>
                <a:lnTo>
                  <a:pt x="6042625" y="0"/>
                </a:lnTo>
                <a:lnTo>
                  <a:pt x="6042625" y="3422880"/>
                </a:lnTo>
                <a:lnTo>
                  <a:pt x="0" y="3422880"/>
                </a:lnTo>
                <a:lnTo>
                  <a:pt x="0" y="0"/>
                </a:lnTo>
                <a:close/>
              </a:path>
            </a:pathLst>
          </a:custGeom>
          <a:blipFill>
            <a:blip r:embed="rId4"/>
            <a:stretch>
              <a:fillRect r="-19884"/>
            </a:stretch>
          </a:blipFill>
          <a:ln w="31750">
            <a:solidFill>
              <a:srgbClr val="F1DA3D"/>
            </a:solidFill>
          </a:ln>
        </p:spPr>
      </p:sp>
      <p:grpSp>
        <p:nvGrpSpPr>
          <p:cNvPr id="14" name="Group 14"/>
          <p:cNvGrpSpPr/>
          <p:nvPr/>
        </p:nvGrpSpPr>
        <p:grpSpPr>
          <a:xfrm>
            <a:off x="199945" y="1253993"/>
            <a:ext cx="6031571" cy="3216838"/>
            <a:chOff x="0" y="0"/>
            <a:chExt cx="8042095" cy="4289117"/>
          </a:xfrm>
        </p:grpSpPr>
        <p:sp>
          <p:nvSpPr>
            <p:cNvPr id="15" name="Freeform 15"/>
            <p:cNvSpPr/>
            <p:nvPr/>
          </p:nvSpPr>
          <p:spPr>
            <a:xfrm>
              <a:off x="3838760" y="0"/>
              <a:ext cx="4203335" cy="4289117"/>
            </a:xfrm>
            <a:custGeom>
              <a:avLst/>
              <a:gdLst/>
              <a:ahLst/>
              <a:cxnLst/>
              <a:rect l="l" t="t" r="r" b="b"/>
              <a:pathLst>
                <a:path w="4203335" h="4289117">
                  <a:moveTo>
                    <a:pt x="0" y="0"/>
                  </a:moveTo>
                  <a:lnTo>
                    <a:pt x="4203335" y="0"/>
                  </a:lnTo>
                  <a:lnTo>
                    <a:pt x="4203335" y="4289117"/>
                  </a:lnTo>
                  <a:lnTo>
                    <a:pt x="0" y="4289117"/>
                  </a:lnTo>
                  <a:lnTo>
                    <a:pt x="0" y="0"/>
                  </a:lnTo>
                  <a:close/>
                </a:path>
              </a:pathLst>
            </a:custGeom>
            <a:blipFill>
              <a:blip r:embed="rId5"/>
              <a:stretch>
                <a:fillRect/>
              </a:stretch>
            </a:blipFill>
            <a:ln w="31750">
              <a:solidFill>
                <a:srgbClr val="F1DA3D"/>
              </a:solidFill>
            </a:ln>
          </p:spPr>
        </p:sp>
        <p:sp>
          <p:nvSpPr>
            <p:cNvPr id="16" name="Freeform 16"/>
            <p:cNvSpPr/>
            <p:nvPr/>
          </p:nvSpPr>
          <p:spPr>
            <a:xfrm>
              <a:off x="0" y="0"/>
              <a:ext cx="3838760" cy="4289117"/>
            </a:xfrm>
            <a:custGeom>
              <a:avLst/>
              <a:gdLst/>
              <a:ahLst/>
              <a:cxnLst/>
              <a:rect l="l" t="t" r="r" b="b"/>
              <a:pathLst>
                <a:path w="3838760" h="4289117">
                  <a:moveTo>
                    <a:pt x="0" y="0"/>
                  </a:moveTo>
                  <a:lnTo>
                    <a:pt x="3838760" y="0"/>
                  </a:lnTo>
                  <a:lnTo>
                    <a:pt x="3838760" y="4289117"/>
                  </a:lnTo>
                  <a:lnTo>
                    <a:pt x="0" y="4289117"/>
                  </a:lnTo>
                  <a:lnTo>
                    <a:pt x="0" y="0"/>
                  </a:lnTo>
                  <a:close/>
                </a:path>
              </a:pathLst>
            </a:custGeom>
            <a:blipFill>
              <a:blip r:embed="rId6"/>
              <a:stretch>
                <a:fillRect/>
              </a:stretch>
            </a:blipFill>
            <a:ln w="31750">
              <a:solidFill>
                <a:srgbClr val="F1DA3D"/>
              </a:solidFill>
            </a:ln>
          </p:spPr>
        </p:sp>
      </p:grpSp>
      <p:sp>
        <p:nvSpPr>
          <p:cNvPr id="17" name="TextBox 17"/>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05</a:t>
            </a:r>
          </a:p>
        </p:txBody>
      </p:sp>
      <p:sp>
        <p:nvSpPr>
          <p:cNvPr id="18" name="TextBox 18"/>
          <p:cNvSpPr txBox="1"/>
          <p:nvPr/>
        </p:nvSpPr>
        <p:spPr>
          <a:xfrm>
            <a:off x="1231724" y="9657824"/>
            <a:ext cx="3968013" cy="230832"/>
          </a:xfrm>
          <a:prstGeom prst="rect">
            <a:avLst/>
          </a:prstGeom>
        </p:spPr>
        <p:txBody>
          <a:bodyPr lIns="0" tIns="0" rIns="0" bIns="0" rtlCol="0" anchor="t">
            <a:spAutoFit/>
          </a:bodyPr>
          <a:lstStyle/>
          <a:p>
            <a:pPr algn="l">
              <a:lnSpc>
                <a:spcPts val="1800"/>
              </a:lnSpc>
              <a:spcBef>
                <a:spcPct val="0"/>
              </a:spcBef>
            </a:pPr>
            <a:r>
              <a:rPr lang="en-US" sz="1500" dirty="0">
                <a:solidFill>
                  <a:srgbClr val="FFFFFF"/>
                </a:solidFill>
                <a:latin typeface="Roboto"/>
                <a:ea typeface="Roboto"/>
                <a:cs typeface="Roboto"/>
                <a:sym typeface="Roboto"/>
                <a:hlinkClick r:id="rId7"/>
              </a:rPr>
              <a:t>pavelsamuta.com</a:t>
            </a:r>
            <a:endParaRPr lang="en-US" sz="1500" dirty="0">
              <a:solidFill>
                <a:srgbClr val="FFFFFF"/>
              </a:solidFill>
              <a:latin typeface="Roboto"/>
              <a:ea typeface="Roboto"/>
              <a:cs typeface="Roboto"/>
              <a:sym typeface="Roboto"/>
            </a:endParaRPr>
          </a:p>
        </p:txBody>
      </p:sp>
      <p:grpSp>
        <p:nvGrpSpPr>
          <p:cNvPr id="19" name="Group 19"/>
          <p:cNvGrpSpPr/>
          <p:nvPr/>
        </p:nvGrpSpPr>
        <p:grpSpPr>
          <a:xfrm>
            <a:off x="0" y="8364274"/>
            <a:ext cx="10381089" cy="1069167"/>
            <a:chOff x="0" y="0"/>
            <a:chExt cx="2734114" cy="281591"/>
          </a:xfrm>
        </p:grpSpPr>
        <p:sp>
          <p:nvSpPr>
            <p:cNvPr id="20" name="Freeform 20"/>
            <p:cNvSpPr/>
            <p:nvPr/>
          </p:nvSpPr>
          <p:spPr>
            <a:xfrm>
              <a:off x="0" y="0"/>
              <a:ext cx="2734114" cy="281591"/>
            </a:xfrm>
            <a:custGeom>
              <a:avLst/>
              <a:gdLst/>
              <a:ahLst/>
              <a:cxnLst/>
              <a:rect l="l" t="t" r="r" b="b"/>
              <a:pathLst>
                <a:path w="2734114" h="281591">
                  <a:moveTo>
                    <a:pt x="2530914" y="0"/>
                  </a:moveTo>
                  <a:lnTo>
                    <a:pt x="0" y="0"/>
                  </a:lnTo>
                  <a:lnTo>
                    <a:pt x="0" y="281591"/>
                  </a:lnTo>
                  <a:lnTo>
                    <a:pt x="2530914" y="281591"/>
                  </a:lnTo>
                  <a:lnTo>
                    <a:pt x="2734114" y="140796"/>
                  </a:lnTo>
                  <a:lnTo>
                    <a:pt x="2530914" y="0"/>
                  </a:lnTo>
                  <a:close/>
                </a:path>
              </a:pathLst>
            </a:custGeom>
            <a:solidFill>
              <a:srgbClr val="8F8121">
                <a:alpha val="29804"/>
              </a:srgbClr>
            </a:solidFill>
          </p:spPr>
        </p:sp>
        <p:sp>
          <p:nvSpPr>
            <p:cNvPr id="21" name="TextBox 21"/>
            <p:cNvSpPr txBox="1"/>
            <p:nvPr/>
          </p:nvSpPr>
          <p:spPr>
            <a:xfrm>
              <a:off x="0" y="0"/>
              <a:ext cx="2619814" cy="281591"/>
            </a:xfrm>
            <a:prstGeom prst="rect">
              <a:avLst/>
            </a:prstGeom>
          </p:spPr>
          <p:txBody>
            <a:bodyPr lIns="50800" tIns="50800" rIns="50800" bIns="50800" rtlCol="0" anchor="ctr"/>
            <a:lstStyle/>
            <a:p>
              <a:pPr algn="ctr">
                <a:lnSpc>
                  <a:spcPts val="2999"/>
                </a:lnSpc>
              </a:pPr>
              <a:endParaRPr/>
            </a:p>
          </p:txBody>
        </p:sp>
      </p:grpSp>
      <p:sp>
        <p:nvSpPr>
          <p:cNvPr id="22" name="TextBox 22"/>
          <p:cNvSpPr txBox="1"/>
          <p:nvPr/>
        </p:nvSpPr>
        <p:spPr>
          <a:xfrm>
            <a:off x="788651" y="8383324"/>
            <a:ext cx="8822172" cy="1009650"/>
          </a:xfrm>
          <a:prstGeom prst="rect">
            <a:avLst/>
          </a:prstGeom>
        </p:spPr>
        <p:txBody>
          <a:bodyPr lIns="0" tIns="0" rIns="0" bIns="0" rtlCol="0" anchor="t">
            <a:spAutoFit/>
          </a:bodyPr>
          <a:lstStyle/>
          <a:p>
            <a:pPr algn="ctr">
              <a:lnSpc>
                <a:spcPts val="2640"/>
              </a:lnSpc>
              <a:spcBef>
                <a:spcPct val="0"/>
              </a:spcBef>
            </a:pPr>
            <a:r>
              <a:rPr lang="en-US" sz="2200" u="sng" dirty="0">
                <a:solidFill>
                  <a:schemeClr val="bg1"/>
                </a:solidFill>
                <a:latin typeface="Museo Sans Cyrl 3"/>
                <a:ea typeface="Museo Sans Cyrl 3"/>
                <a:cs typeface="Museo Sans Cyrl 3"/>
                <a:sym typeface="Museo Sans Cyrl 3"/>
                <a:hlinkClick r:id="rId8" tooltip="https://www.rosteplo.ru/Tech_stat/stat_shablon.php?id=3363">
                  <a:extLst>
                    <a:ext uri="{A12FA001-AC4F-418D-AE19-62706E023703}">
                      <ahyp:hlinkClr xmlns:ahyp="http://schemas.microsoft.com/office/drawing/2018/hyperlinkcolor" val="tx"/>
                    </a:ext>
                  </a:extLst>
                </a:hlinkClick>
              </a:rPr>
              <a:t>Реализован проект Котел Е-10-1,4 ДР,</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работающий</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нафрезерном</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торфе</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взамен</a:t>
            </a:r>
            <a:r>
              <a:rPr lang="en-US" sz="2200" dirty="0">
                <a:solidFill>
                  <a:schemeClr val="bg1"/>
                </a:solidFill>
                <a:latin typeface="Museo Sans Cyrl 3"/>
                <a:ea typeface="Museo Sans Cyrl 3"/>
                <a:cs typeface="Museo Sans Cyrl 3"/>
                <a:sym typeface="Museo Sans Cyrl 3"/>
              </a:rPr>
              <a:t> </a:t>
            </a:r>
            <a:r>
              <a:rPr lang="en-US" sz="2200" dirty="0" err="1">
                <a:solidFill>
                  <a:schemeClr val="bg1"/>
                </a:solidFill>
                <a:latin typeface="Museo Sans Cyrl 3"/>
                <a:ea typeface="Museo Sans Cyrl 3"/>
                <a:cs typeface="Museo Sans Cyrl 3"/>
                <a:sym typeface="Museo Sans Cyrl 3"/>
              </a:rPr>
              <a:t>котла</a:t>
            </a:r>
            <a:r>
              <a:rPr lang="en-US" sz="2200" dirty="0">
                <a:solidFill>
                  <a:schemeClr val="bg1"/>
                </a:solidFill>
                <a:latin typeface="Museo Sans Cyrl 3"/>
                <a:ea typeface="Museo Sans Cyrl 3"/>
                <a:cs typeface="Museo Sans Cyrl 3"/>
                <a:sym typeface="Museo Sans Cyrl 3"/>
              </a:rPr>
              <a:t> ДКВР 10-13 </a:t>
            </a:r>
            <a:r>
              <a:rPr lang="en-US" sz="2200" dirty="0" err="1">
                <a:solidFill>
                  <a:schemeClr val="bg1"/>
                </a:solidFill>
                <a:latin typeface="Museo Sans Cyrl 3"/>
                <a:ea typeface="Museo Sans Cyrl 3"/>
                <a:cs typeface="Museo Sans Cyrl 3"/>
                <a:sym typeface="Museo Sans Cyrl 3"/>
              </a:rPr>
              <a:t>накотельной</a:t>
            </a:r>
            <a:r>
              <a:rPr lang="en-US" sz="2200" dirty="0">
                <a:solidFill>
                  <a:schemeClr val="bg1"/>
                </a:solidFill>
                <a:latin typeface="Museo Sans Cyrl 3"/>
                <a:ea typeface="Museo Sans Cyrl 3"/>
                <a:cs typeface="Museo Sans Cyrl 3"/>
                <a:sym typeface="Museo Sans Cyrl 3"/>
              </a:rPr>
              <a:t> ОАО «ТБЗ </a:t>
            </a:r>
            <a:r>
              <a:rPr lang="en-US" sz="2200" dirty="0" err="1">
                <a:solidFill>
                  <a:schemeClr val="bg1"/>
                </a:solidFill>
                <a:latin typeface="Museo Sans Cyrl 3"/>
                <a:ea typeface="Museo Sans Cyrl 3"/>
                <a:cs typeface="Museo Sans Cyrl 3"/>
                <a:sym typeface="Museo Sans Cyrl 3"/>
              </a:rPr>
              <a:t>Дитва</a:t>
            </a:r>
            <a:r>
              <a:rPr lang="en-US" sz="2200" dirty="0">
                <a:solidFill>
                  <a:schemeClr val="bg1"/>
                </a:solidFill>
                <a:latin typeface="Museo Sans Cyrl 3"/>
                <a:ea typeface="Museo Sans Cyrl 3"/>
                <a:cs typeface="Museo Sans Cyrl 3"/>
                <a:sym typeface="Museo Sans Cyrl 3"/>
              </a:rPr>
              <a:t>»)</a:t>
            </a:r>
          </a:p>
        </p:txBody>
      </p:sp>
      <p:sp>
        <p:nvSpPr>
          <p:cNvPr id="23" name="TextBox 23"/>
          <p:cNvSpPr txBox="1"/>
          <p:nvPr/>
        </p:nvSpPr>
        <p:spPr>
          <a:xfrm>
            <a:off x="10535856" y="1019175"/>
            <a:ext cx="7486658" cy="9153525"/>
          </a:xfrm>
          <a:prstGeom prst="rect">
            <a:avLst/>
          </a:prstGeom>
        </p:spPr>
        <p:txBody>
          <a:bodyPr lIns="0" tIns="0" rIns="0" bIns="0" rtlCol="0" anchor="t">
            <a:spAutoFit/>
          </a:bodyPr>
          <a:lstStyle/>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Проект "Внедрение котла Е-10-1,4 ДР для сжигания торфа и древесной щепы" является отличным примером успешной модернизации. Котел, разработанный в рамках Государственной научно-технической программы «Энергетика-2010», стал отличным решением </a:t>
            </a: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в соответствии с растущим спросом на альтернативные источники энергии, такие как торф и отходов древесины </a:t>
            </a: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в лесозаготовке.</a:t>
            </a: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Этот пилотный проект демонстрирует яркий командный опыт команды завода, где я участвовал в проекте в качестве техника конструктора, в области инженерного проектирования и внедрения сложных технических систем. </a:t>
            </a: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В ходе работы над данной реализацией было проведено комплексное исследование, что позволило разработать котел, способный использовать торф и древесную щепу вместо природного газа. Процесс разработки включал в себя не только технический монтаж, но и испытания, внедрение, </a:t>
            </a: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и доработки систем с целью обеспечения стабильной работы оборудования. </a:t>
            </a: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В результате проекта была получена значительная экономия в размере около 70 тыс. долларов США за май-июль 2014 года, а ожидаемая годовая экономия составит 0,9 миллиона долларов США. Стоимость котла сопоставима со зарубежными аналогами или немного их превышает, </a:t>
            </a: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что обусловлено опытным проектом.</a:t>
            </a:r>
          </a:p>
          <a:p>
            <a:pPr marL="0" lvl="0" indent="0" algn="l">
              <a:lnSpc>
                <a:spcPts val="2400"/>
              </a:lnSpc>
              <a:spcBef>
                <a:spcPct val="0"/>
              </a:spcBef>
            </a:pPr>
            <a:r>
              <a:rPr lang="en-US" sz="2000" u="none" strike="noStrike">
                <a:solidFill>
                  <a:srgbClr val="FFFFFF"/>
                </a:solidFill>
                <a:latin typeface="Museo Sans Cyrl 1"/>
                <a:ea typeface="Museo Sans Cyrl 1"/>
                <a:cs typeface="Museo Sans Cyrl 1"/>
                <a:sym typeface="Museo Sans Cyrl 1"/>
              </a:rPr>
              <a:t>Этот проект дал мне ценный опыт в проектировании </a:t>
            </a:r>
          </a:p>
          <a:p>
            <a:pPr marL="0" lvl="0" indent="0" algn="l">
              <a:lnSpc>
                <a:spcPts val="2400"/>
              </a:lnSpc>
              <a:spcBef>
                <a:spcPct val="0"/>
              </a:spcBef>
            </a:pPr>
            <a:r>
              <a:rPr lang="en-US" sz="2000" u="none" strike="noStrike">
                <a:solidFill>
                  <a:srgbClr val="FFFFFF"/>
                </a:solidFill>
                <a:latin typeface="Museo Sans Cyrl 1"/>
                <a:ea typeface="Museo Sans Cyrl 1"/>
                <a:cs typeface="Museo Sans Cyrl 1"/>
                <a:sym typeface="Museo Sans Cyrl 1"/>
              </a:rPr>
              <a:t>и работе с техническими системами. Он также продемонстрировал важность развития и внедрения новых технологий в энергетической отрасли для улучшения эффективности и снижения затрат. </a:t>
            </a:r>
          </a:p>
        </p:txBody>
      </p:sp>
      <p:sp>
        <p:nvSpPr>
          <p:cNvPr id="24" name="TextBox 24"/>
          <p:cNvSpPr txBox="1"/>
          <p:nvPr/>
        </p:nvSpPr>
        <p:spPr>
          <a:xfrm>
            <a:off x="15695606" y="285717"/>
            <a:ext cx="1984006" cy="828675"/>
          </a:xfrm>
          <a:prstGeom prst="rect">
            <a:avLst/>
          </a:prstGeom>
        </p:spPr>
        <p:txBody>
          <a:bodyPr lIns="0" tIns="0" rIns="0" bIns="0" rtlCol="0" anchor="t">
            <a:spAutoFit/>
          </a:bodyPr>
          <a:lstStyle/>
          <a:p>
            <a:pPr algn="r">
              <a:lnSpc>
                <a:spcPts val="6599"/>
              </a:lnSpc>
              <a:spcBef>
                <a:spcPct val="0"/>
              </a:spcBef>
            </a:pPr>
            <a:r>
              <a:rPr lang="en-US" sz="5499">
                <a:solidFill>
                  <a:srgbClr val="FFFFFF"/>
                </a:solidFill>
                <a:latin typeface="Carelia"/>
                <a:ea typeface="Carelia"/>
                <a:cs typeface="Carelia"/>
                <a:sym typeface="Carelia"/>
              </a:rPr>
              <a:t>2/10</a:t>
            </a:r>
          </a:p>
        </p:txBody>
      </p:sp>
      <p:sp>
        <p:nvSpPr>
          <p:cNvPr id="25" name="TextBox 25"/>
          <p:cNvSpPr txBox="1"/>
          <p:nvPr/>
        </p:nvSpPr>
        <p:spPr>
          <a:xfrm>
            <a:off x="1231724" y="171417"/>
            <a:ext cx="16116187" cy="1057275"/>
          </a:xfrm>
          <a:prstGeom prst="rect">
            <a:avLst/>
          </a:prstGeom>
        </p:spPr>
        <p:txBody>
          <a:bodyPr lIns="0" tIns="0" rIns="0" bIns="0" rtlCol="0" anchor="t">
            <a:spAutoFit/>
          </a:bodyPr>
          <a:lstStyle/>
          <a:p>
            <a:pPr algn="l">
              <a:lnSpc>
                <a:spcPts val="8399"/>
              </a:lnSpc>
              <a:spcBef>
                <a:spcPct val="0"/>
              </a:spcBef>
            </a:pPr>
            <a:r>
              <a:rPr lang="en-US" sz="6999">
                <a:solidFill>
                  <a:srgbClr val="FFFFFF"/>
                </a:solidFill>
                <a:latin typeface="Carelia"/>
                <a:ea typeface="Carelia"/>
                <a:cs typeface="Carelia"/>
                <a:sym typeface="Carelia"/>
              </a:rPr>
              <a:t>ПРОЕКТНАЯ ДЕЯТЕЛЬНОСТЬ</a:t>
            </a:r>
          </a:p>
        </p:txBody>
      </p:sp>
      <p:pic>
        <p:nvPicPr>
          <p:cNvPr id="27" name="Рисунок 26">
            <a:extLst>
              <a:ext uri="{FF2B5EF4-FFF2-40B4-BE49-F238E27FC236}">
                <a16:creationId xmlns:a16="http://schemas.microsoft.com/office/drawing/2014/main" id="{E798FAF0-9158-4763-8B2C-9F32794A0AC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86060" y="4799062"/>
            <a:ext cx="1362540" cy="13625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31734" t="-15867" b="-15867"/>
            </a:stretch>
          </a:blipFill>
        </p:spPr>
      </p:sp>
      <p:grpSp>
        <p:nvGrpSpPr>
          <p:cNvPr id="3" name="Group 3"/>
          <p:cNvGrpSpPr/>
          <p:nvPr/>
        </p:nvGrpSpPr>
        <p:grpSpPr>
          <a:xfrm>
            <a:off x="0" y="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6" name="Group 6"/>
          <p:cNvGrpSpPr/>
          <p:nvPr/>
        </p:nvGrpSpPr>
        <p:grpSpPr>
          <a:xfrm>
            <a:off x="17832013" y="395321"/>
            <a:ext cx="47625" cy="490488"/>
            <a:chOff x="0" y="0"/>
            <a:chExt cx="18636" cy="191928"/>
          </a:xfrm>
        </p:grpSpPr>
        <p:sp>
          <p:nvSpPr>
            <p:cNvPr id="7" name="Freeform 7"/>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8" name="TextBox 8"/>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1135042" y="1584837"/>
            <a:ext cx="7152958" cy="5160613"/>
          </a:xfrm>
          <a:custGeom>
            <a:avLst/>
            <a:gdLst/>
            <a:ahLst/>
            <a:cxnLst/>
            <a:rect l="l" t="t" r="r" b="b"/>
            <a:pathLst>
              <a:path w="7152958" h="5160613">
                <a:moveTo>
                  <a:pt x="0" y="0"/>
                </a:moveTo>
                <a:lnTo>
                  <a:pt x="7152958" y="0"/>
                </a:lnTo>
                <a:lnTo>
                  <a:pt x="7152958" y="5160612"/>
                </a:lnTo>
                <a:lnTo>
                  <a:pt x="0" y="5160612"/>
                </a:lnTo>
                <a:lnTo>
                  <a:pt x="0" y="0"/>
                </a:lnTo>
                <a:close/>
              </a:path>
            </a:pathLst>
          </a:custGeom>
          <a:blipFill>
            <a:blip r:embed="rId3"/>
            <a:stretch>
              <a:fillRect l="-1973"/>
            </a:stretch>
          </a:blipFill>
          <a:ln w="28575" cap="sq">
            <a:solidFill>
              <a:srgbClr val="F1DA3D"/>
            </a:solidFill>
            <a:prstDash val="solid"/>
            <a:miter/>
          </a:ln>
        </p:spPr>
      </p:sp>
      <p:grpSp>
        <p:nvGrpSpPr>
          <p:cNvPr id="10" name="Group 10"/>
          <p:cNvGrpSpPr/>
          <p:nvPr/>
        </p:nvGrpSpPr>
        <p:grpSpPr>
          <a:xfrm rot="-10800000">
            <a:off x="11135042" y="7035254"/>
            <a:ext cx="7152958" cy="1069167"/>
            <a:chOff x="0" y="0"/>
            <a:chExt cx="1883907" cy="281591"/>
          </a:xfrm>
        </p:grpSpPr>
        <p:sp>
          <p:nvSpPr>
            <p:cNvPr id="11" name="Freeform 11"/>
            <p:cNvSpPr/>
            <p:nvPr/>
          </p:nvSpPr>
          <p:spPr>
            <a:xfrm>
              <a:off x="0" y="0"/>
              <a:ext cx="1883907" cy="281591"/>
            </a:xfrm>
            <a:custGeom>
              <a:avLst/>
              <a:gdLst/>
              <a:ahLst/>
              <a:cxnLst/>
              <a:rect l="l" t="t" r="r" b="b"/>
              <a:pathLst>
                <a:path w="1883907" h="281591">
                  <a:moveTo>
                    <a:pt x="1680707" y="0"/>
                  </a:moveTo>
                  <a:lnTo>
                    <a:pt x="0" y="0"/>
                  </a:lnTo>
                  <a:lnTo>
                    <a:pt x="0" y="281591"/>
                  </a:lnTo>
                  <a:lnTo>
                    <a:pt x="1680707" y="281591"/>
                  </a:lnTo>
                  <a:lnTo>
                    <a:pt x="1883907" y="140796"/>
                  </a:lnTo>
                  <a:lnTo>
                    <a:pt x="1680707" y="0"/>
                  </a:lnTo>
                  <a:close/>
                </a:path>
              </a:pathLst>
            </a:custGeom>
            <a:solidFill>
              <a:srgbClr val="8F8121">
                <a:alpha val="29804"/>
              </a:srgbClr>
            </a:solidFill>
          </p:spPr>
        </p:sp>
        <p:sp>
          <p:nvSpPr>
            <p:cNvPr id="12" name="TextBox 12"/>
            <p:cNvSpPr txBox="1"/>
            <p:nvPr/>
          </p:nvSpPr>
          <p:spPr>
            <a:xfrm>
              <a:off x="0" y="0"/>
              <a:ext cx="1769607" cy="281591"/>
            </a:xfrm>
            <a:prstGeom prst="rect">
              <a:avLst/>
            </a:prstGeom>
          </p:spPr>
          <p:txBody>
            <a:bodyPr lIns="50800" tIns="50800" rIns="50800" bIns="50800" rtlCol="0" anchor="ctr"/>
            <a:lstStyle/>
            <a:p>
              <a:pPr algn="ctr">
                <a:lnSpc>
                  <a:spcPts val="2999"/>
                </a:lnSpc>
              </a:pPr>
              <a:endParaRPr/>
            </a:p>
          </p:txBody>
        </p:sp>
      </p:grpSp>
      <p:sp>
        <p:nvSpPr>
          <p:cNvPr id="14" name="TextBox 14"/>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06</a:t>
            </a:r>
          </a:p>
        </p:txBody>
      </p:sp>
      <p:sp>
        <p:nvSpPr>
          <p:cNvPr id="15" name="TextBox 15"/>
          <p:cNvSpPr txBox="1"/>
          <p:nvPr/>
        </p:nvSpPr>
        <p:spPr>
          <a:xfrm>
            <a:off x="11558626" y="7226937"/>
            <a:ext cx="6885790" cy="676275"/>
          </a:xfrm>
          <a:prstGeom prst="rect">
            <a:avLst/>
          </a:prstGeom>
        </p:spPr>
        <p:txBody>
          <a:bodyPr lIns="0" tIns="0" rIns="0" bIns="0" rtlCol="0" anchor="t">
            <a:spAutoFit/>
          </a:bodyPr>
          <a:lstStyle/>
          <a:p>
            <a:pPr algn="ctr">
              <a:lnSpc>
                <a:spcPts val="2640"/>
              </a:lnSpc>
            </a:pPr>
            <a:r>
              <a:rPr lang="en-US" sz="2200">
                <a:solidFill>
                  <a:srgbClr val="000000"/>
                </a:solidFill>
                <a:latin typeface="Museo Sans Cyrl 3"/>
                <a:ea typeface="Museo Sans Cyrl 3"/>
                <a:cs typeface="Museo Sans Cyrl 3"/>
                <a:sym typeface="Museo Sans Cyrl 3"/>
              </a:rPr>
              <a:t>Ковш чайниковый емкостью 1,0 т</a:t>
            </a:r>
          </a:p>
          <a:p>
            <a:pPr algn="ctr">
              <a:lnSpc>
                <a:spcPts val="2640"/>
              </a:lnSpc>
              <a:spcBef>
                <a:spcPct val="0"/>
              </a:spcBef>
            </a:pPr>
            <a:r>
              <a:rPr lang="en-US" sz="2200">
                <a:solidFill>
                  <a:srgbClr val="000000"/>
                </a:solidFill>
                <a:latin typeface="Museo Sans Cyrl 3"/>
                <a:ea typeface="Museo Sans Cyrl 3"/>
                <a:cs typeface="Museo Sans Cyrl 3"/>
                <a:sym typeface="Museo Sans Cyrl 3"/>
              </a:rPr>
              <a:t> (Ковш 3Ч 1 СТБ 1857-2009)</a:t>
            </a:r>
          </a:p>
        </p:txBody>
      </p:sp>
      <p:pic>
        <p:nvPicPr>
          <p:cNvPr id="30" name="Рисунок 29">
            <a:extLst>
              <a:ext uri="{FF2B5EF4-FFF2-40B4-BE49-F238E27FC236}">
                <a16:creationId xmlns:a16="http://schemas.microsoft.com/office/drawing/2014/main" id="{B1C241B3-0412-4D83-9584-3EADF41EB2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9436" y="847709"/>
            <a:ext cx="2914650" cy="2914650"/>
          </a:xfrm>
          <a:prstGeom prst="rect">
            <a:avLst/>
          </a:prstGeom>
        </p:spPr>
      </p:pic>
      <p:sp>
        <p:nvSpPr>
          <p:cNvPr id="16" name="TextBox 16"/>
          <p:cNvSpPr txBox="1"/>
          <p:nvPr/>
        </p:nvSpPr>
        <p:spPr>
          <a:xfrm>
            <a:off x="514350" y="1219167"/>
            <a:ext cx="8384216" cy="8848725"/>
          </a:xfrm>
          <a:prstGeom prst="rect">
            <a:avLst/>
          </a:prstGeom>
        </p:spPr>
        <p:txBody>
          <a:bodyPr lIns="0" tIns="0" rIns="0" bIns="0" rtlCol="0" anchor="t">
            <a:spAutoFit/>
          </a:bodyPr>
          <a:lstStyle/>
          <a:p>
            <a:pPr marL="0" lvl="0" indent="0" algn="l">
              <a:lnSpc>
                <a:spcPts val="2400"/>
              </a:lnSpc>
              <a:spcBef>
                <a:spcPct val="0"/>
              </a:spcBef>
            </a:pPr>
            <a:r>
              <a:rPr lang="en-US" sz="2000" u="none" strike="noStrike">
                <a:solidFill>
                  <a:srgbClr val="0F1724"/>
                </a:solidFill>
                <a:latin typeface="Museo Sans Cyrl 2"/>
                <a:ea typeface="Museo Sans Cyrl 2"/>
                <a:cs typeface="Museo Sans Cyrl 2"/>
                <a:sym typeface="Museo Sans Cyrl 2"/>
              </a:rPr>
              <a:t>Проект разработки и внедрения чайниковых ковшей для литьевых производств Беларуси на базе Белоозерского энергомеханического завода. Чайниковые ковши позволяют обеспечить более чистый металл без шлака, снизить брак литья и предотвратить попадание неметаллических включений. Их уникальные особенности, </a:t>
            </a:r>
          </a:p>
          <a:p>
            <a:pPr marL="0" lvl="0" indent="0" algn="l">
              <a:lnSpc>
                <a:spcPts val="2400"/>
              </a:lnSpc>
              <a:spcBef>
                <a:spcPct val="0"/>
              </a:spcBef>
            </a:pPr>
            <a:r>
              <a:rPr lang="en-US" sz="2000" u="none" strike="noStrike">
                <a:solidFill>
                  <a:srgbClr val="0F1724"/>
                </a:solidFill>
                <a:latin typeface="Museo Sans Cyrl 2"/>
                <a:ea typeface="Museo Sans Cyrl 2"/>
                <a:cs typeface="Museo Sans Cyrl 2"/>
                <a:sym typeface="Museo Sans Cyrl 2"/>
              </a:rPr>
              <a:t>такие как специальная огнеупорная перегородка и возможность комплектации шаблоном для футеровки, делают их эффективным решением для сохранения температуры металла и повышения качества производства.</a:t>
            </a:r>
          </a:p>
          <a:p>
            <a:pPr marL="0" lvl="0" indent="0" algn="l">
              <a:lnSpc>
                <a:spcPts val="2400"/>
              </a:lnSpc>
              <a:spcBef>
                <a:spcPct val="0"/>
              </a:spcBef>
            </a:pPr>
            <a:r>
              <a:rPr lang="en-US" sz="2000" u="none" strike="noStrike">
                <a:solidFill>
                  <a:srgbClr val="0F1724"/>
                </a:solidFill>
                <a:latin typeface="Museo Sans Cyrl 2"/>
                <a:ea typeface="Museo Sans Cyrl 2"/>
                <a:cs typeface="Museo Sans Cyrl 2"/>
                <a:sym typeface="Museo Sans Cyrl 2"/>
              </a:rPr>
              <a:t>Работал с программным обеспечением для создания 3D-моделей </a:t>
            </a:r>
          </a:p>
          <a:p>
            <a:pPr marL="0" lvl="0" indent="0" algn="l">
              <a:lnSpc>
                <a:spcPts val="2400"/>
              </a:lnSpc>
              <a:spcBef>
                <a:spcPct val="0"/>
              </a:spcBef>
            </a:pPr>
            <a:r>
              <a:rPr lang="en-US" sz="2000" u="none" strike="noStrike">
                <a:solidFill>
                  <a:srgbClr val="0F1724"/>
                </a:solidFill>
                <a:latin typeface="Museo Sans Cyrl 2"/>
                <a:ea typeface="Museo Sans Cyrl 2"/>
                <a:cs typeface="Museo Sans Cyrl 2"/>
                <a:sym typeface="Museo Sans Cyrl 2"/>
              </a:rPr>
              <a:t>и чертежей, проводил расчеты прочности и жесткости конструкции, определял оптимальный материал для изготовления изделия. Также я овладел работой с нормативной документацией и стандартами на изделие, взаимодействовал с производством и технологическим отделом для оптимизации производственных процессов </a:t>
            </a:r>
          </a:p>
          <a:p>
            <a:pPr marL="0" lvl="0" indent="0" algn="l">
              <a:lnSpc>
                <a:spcPts val="2400"/>
              </a:lnSpc>
              <a:spcBef>
                <a:spcPct val="0"/>
              </a:spcBef>
            </a:pPr>
            <a:r>
              <a:rPr lang="en-US" sz="2000" u="none" strike="noStrike">
                <a:solidFill>
                  <a:srgbClr val="0F1724"/>
                </a:solidFill>
                <a:latin typeface="Museo Sans Cyrl 2"/>
                <a:ea typeface="Museo Sans Cyrl 2"/>
                <a:cs typeface="Museo Sans Cyrl 2"/>
                <a:sym typeface="Museo Sans Cyrl 2"/>
              </a:rPr>
              <a:t>и улучшения качества изделия. Принимал участие в испытаниях продукции и изготовленной по проекту оснастки.</a:t>
            </a:r>
          </a:p>
          <a:p>
            <a:pPr marL="0" lvl="0" indent="0" algn="l">
              <a:lnSpc>
                <a:spcPts val="2400"/>
              </a:lnSpc>
              <a:spcBef>
                <a:spcPct val="0"/>
              </a:spcBef>
            </a:pPr>
            <a:r>
              <a:rPr lang="en-US" sz="2000" u="none" strike="noStrike">
                <a:solidFill>
                  <a:srgbClr val="0F1724"/>
                </a:solidFill>
                <a:latin typeface="Museo Sans Cyrl 2"/>
                <a:ea typeface="Museo Sans Cyrl 2"/>
                <a:cs typeface="Museo Sans Cyrl 2"/>
                <a:sym typeface="Museo Sans Cyrl 2"/>
              </a:rPr>
              <a:t>В целом, опыт работы в должности техника конструктора изделия </a:t>
            </a:r>
          </a:p>
          <a:p>
            <a:pPr marL="0" lvl="0" indent="0" algn="l">
              <a:lnSpc>
                <a:spcPts val="2400"/>
              </a:lnSpc>
              <a:spcBef>
                <a:spcPct val="0"/>
              </a:spcBef>
            </a:pPr>
            <a:r>
              <a:rPr lang="en-US" sz="2000" u="none" strike="noStrike">
                <a:solidFill>
                  <a:srgbClr val="0F1724"/>
                </a:solidFill>
                <a:latin typeface="Museo Sans Cyrl 2"/>
                <a:ea typeface="Museo Sans Cyrl 2"/>
                <a:cs typeface="Museo Sans Cyrl 2"/>
                <a:sym typeface="Museo Sans Cyrl 2"/>
              </a:rPr>
              <a:t>на проекте позволил мне развить свои профессиональные навыки </a:t>
            </a:r>
          </a:p>
          <a:p>
            <a:pPr marL="0" lvl="0" indent="0" algn="l">
              <a:lnSpc>
                <a:spcPts val="2400"/>
              </a:lnSpc>
              <a:spcBef>
                <a:spcPct val="0"/>
              </a:spcBef>
            </a:pPr>
            <a:r>
              <a:rPr lang="en-US" sz="2000" u="none" strike="noStrike">
                <a:solidFill>
                  <a:srgbClr val="0F1724"/>
                </a:solidFill>
                <a:latin typeface="Museo Sans Cyrl 2"/>
                <a:ea typeface="Museo Sans Cyrl 2"/>
                <a:cs typeface="Museo Sans Cyrl 2"/>
                <a:sym typeface="Museo Sans Cyrl 2"/>
              </a:rPr>
              <a:t>и повысить квалификацию в области конструирования листовых изделий.</a:t>
            </a:r>
          </a:p>
          <a:p>
            <a:pPr marL="0" lvl="0" indent="0" algn="l">
              <a:lnSpc>
                <a:spcPts val="2400"/>
              </a:lnSpc>
              <a:spcBef>
                <a:spcPct val="0"/>
              </a:spcBef>
            </a:pPr>
            <a:r>
              <a:rPr lang="en-US" sz="2000" u="none" strike="noStrike">
                <a:solidFill>
                  <a:srgbClr val="0F1724"/>
                </a:solidFill>
                <a:latin typeface="Museo Sans Cyrl 1"/>
                <a:ea typeface="Museo Sans Cyrl 1"/>
                <a:cs typeface="Museo Sans Cyrl 1"/>
                <a:sym typeface="Museo Sans Cyrl 1"/>
              </a:rPr>
              <a:t>Работа в должности техника-конструктора на проекте разработки чайниковых ковшей позволила мне:</a:t>
            </a:r>
          </a:p>
          <a:p>
            <a:pPr marL="431801" lvl="1" indent="-215900" algn="l">
              <a:lnSpc>
                <a:spcPts val="2400"/>
              </a:lnSpc>
              <a:buFont typeface="Arial"/>
              <a:buChar char="•"/>
            </a:pPr>
            <a:r>
              <a:rPr lang="en-US" sz="2000" u="none" strike="noStrike">
                <a:solidFill>
                  <a:srgbClr val="0F1724"/>
                </a:solidFill>
                <a:latin typeface="Museo Sans Cyrl 2"/>
                <a:ea typeface="Museo Sans Cyrl 2"/>
                <a:cs typeface="Museo Sans Cyrl 2"/>
                <a:sym typeface="Museo Sans Cyrl 2"/>
              </a:rPr>
              <a:t>Получить опыт разработки конструкторской документации согласно стандарту Ковш 3Ч 1 СТБ 1857-2009.</a:t>
            </a:r>
          </a:p>
          <a:p>
            <a:pPr marL="431801" lvl="1" indent="-215900" algn="l">
              <a:lnSpc>
                <a:spcPts val="2400"/>
              </a:lnSpc>
              <a:buFont typeface="Arial"/>
              <a:buChar char="•"/>
            </a:pPr>
            <a:r>
              <a:rPr lang="en-US" sz="2000" u="none" strike="noStrike">
                <a:solidFill>
                  <a:srgbClr val="0F1724"/>
                </a:solidFill>
                <a:latin typeface="Museo Sans Cyrl 2"/>
                <a:ea typeface="Museo Sans Cyrl 2"/>
                <a:cs typeface="Museo Sans Cyrl 2"/>
                <a:sym typeface="Museo Sans Cyrl 2"/>
              </a:rPr>
              <a:t>Навык проектирования уникальных особенностей, включая специальную огнеупорную перегородку.</a:t>
            </a:r>
          </a:p>
          <a:p>
            <a:pPr marL="431801" lvl="1" indent="-215900" algn="l">
              <a:lnSpc>
                <a:spcPts val="2400"/>
              </a:lnSpc>
              <a:buFont typeface="Arial"/>
              <a:buChar char="•"/>
            </a:pPr>
            <a:r>
              <a:rPr lang="en-US" sz="2000" u="none" strike="noStrike">
                <a:solidFill>
                  <a:srgbClr val="0F1724"/>
                </a:solidFill>
                <a:latin typeface="Museo Sans Cyrl 2"/>
                <a:ea typeface="Museo Sans Cyrl 2"/>
                <a:cs typeface="Museo Sans Cyrl 2"/>
                <a:sym typeface="Museo Sans Cyrl 2"/>
              </a:rPr>
              <a:t>Разрабатывать шаблоны для футеровки, повышая эффективность обслуживания и чистки ковша.</a:t>
            </a:r>
          </a:p>
        </p:txBody>
      </p:sp>
      <p:sp>
        <p:nvSpPr>
          <p:cNvPr id="17" name="TextBox 17"/>
          <p:cNvSpPr txBox="1"/>
          <p:nvPr/>
        </p:nvSpPr>
        <p:spPr>
          <a:xfrm>
            <a:off x="15695606" y="285717"/>
            <a:ext cx="1984006" cy="828675"/>
          </a:xfrm>
          <a:prstGeom prst="rect">
            <a:avLst/>
          </a:prstGeom>
        </p:spPr>
        <p:txBody>
          <a:bodyPr lIns="0" tIns="0" rIns="0" bIns="0" rtlCol="0" anchor="t">
            <a:spAutoFit/>
          </a:bodyPr>
          <a:lstStyle/>
          <a:p>
            <a:pPr algn="r">
              <a:lnSpc>
                <a:spcPts val="6599"/>
              </a:lnSpc>
              <a:spcBef>
                <a:spcPct val="0"/>
              </a:spcBef>
            </a:pPr>
            <a:r>
              <a:rPr lang="en-US" sz="5499">
                <a:solidFill>
                  <a:srgbClr val="0F1724"/>
                </a:solidFill>
                <a:latin typeface="Carelia"/>
                <a:ea typeface="Carelia"/>
                <a:cs typeface="Carelia"/>
                <a:sym typeface="Carelia"/>
              </a:rPr>
              <a:t>3/10</a:t>
            </a:r>
          </a:p>
        </p:txBody>
      </p:sp>
      <p:sp>
        <p:nvSpPr>
          <p:cNvPr id="13" name="Freeform 13"/>
          <p:cNvSpPr/>
          <p:nvPr/>
        </p:nvSpPr>
        <p:spPr>
          <a:xfrm>
            <a:off x="7850629" y="1295032"/>
            <a:ext cx="5087272" cy="5740222"/>
          </a:xfrm>
          <a:custGeom>
            <a:avLst/>
            <a:gdLst/>
            <a:ahLst/>
            <a:cxnLst/>
            <a:rect l="l" t="t" r="r" b="b"/>
            <a:pathLst>
              <a:path w="5087272" h="5740222">
                <a:moveTo>
                  <a:pt x="0" y="0"/>
                </a:moveTo>
                <a:lnTo>
                  <a:pt x="5087272" y="0"/>
                </a:lnTo>
                <a:lnTo>
                  <a:pt x="5087272" y="5740222"/>
                </a:lnTo>
                <a:lnTo>
                  <a:pt x="0" y="5740222"/>
                </a:lnTo>
                <a:lnTo>
                  <a:pt x="0" y="0"/>
                </a:lnTo>
                <a:close/>
              </a:path>
            </a:pathLst>
          </a:custGeom>
          <a:blipFill>
            <a:blip r:embed="rId5"/>
            <a:stretch>
              <a:fillRect/>
            </a:stretch>
          </a:blipFill>
        </p:spPr>
      </p:sp>
      <p:sp>
        <p:nvSpPr>
          <p:cNvPr id="18" name="TextBox 18"/>
          <p:cNvSpPr txBox="1"/>
          <p:nvPr/>
        </p:nvSpPr>
        <p:spPr>
          <a:xfrm>
            <a:off x="1231724" y="171417"/>
            <a:ext cx="16116187" cy="1057275"/>
          </a:xfrm>
          <a:prstGeom prst="rect">
            <a:avLst/>
          </a:prstGeom>
        </p:spPr>
        <p:txBody>
          <a:bodyPr lIns="0" tIns="0" rIns="0" bIns="0" rtlCol="0" anchor="t">
            <a:spAutoFit/>
          </a:bodyPr>
          <a:lstStyle/>
          <a:p>
            <a:pPr algn="l">
              <a:lnSpc>
                <a:spcPts val="8399"/>
              </a:lnSpc>
              <a:spcBef>
                <a:spcPct val="0"/>
              </a:spcBef>
            </a:pPr>
            <a:r>
              <a:rPr lang="en-US" sz="6999">
                <a:solidFill>
                  <a:srgbClr val="0F1724"/>
                </a:solidFill>
                <a:latin typeface="Carelia"/>
                <a:ea typeface="Carelia"/>
                <a:cs typeface="Carelia"/>
                <a:sym typeface="Carelia"/>
              </a:rPr>
              <a:t>ПРОЕКТНАЯ ДЕЯТЕЛЬНОСТЬ</a:t>
            </a:r>
          </a:p>
        </p:txBody>
      </p:sp>
      <p:pic>
        <p:nvPicPr>
          <p:cNvPr id="20" name="Рисунок 19">
            <a:extLst>
              <a:ext uri="{FF2B5EF4-FFF2-40B4-BE49-F238E27FC236}">
                <a16:creationId xmlns:a16="http://schemas.microsoft.com/office/drawing/2014/main" id="{EBCC0449-30C0-484D-A314-6ABC162608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55599" y="8257904"/>
            <a:ext cx="1531602" cy="1531602"/>
          </a:xfrm>
          <a:prstGeom prst="rect">
            <a:avLst/>
          </a:prstGeom>
        </p:spPr>
      </p:pic>
      <p:pic>
        <p:nvPicPr>
          <p:cNvPr id="22" name="Рисунок 21">
            <a:extLst>
              <a:ext uri="{FF2B5EF4-FFF2-40B4-BE49-F238E27FC236}">
                <a16:creationId xmlns:a16="http://schemas.microsoft.com/office/drawing/2014/main" id="{9B3C9092-FBE9-4183-AF3F-ECB5BCC7BF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42197" y="8318964"/>
            <a:ext cx="1531602" cy="1531602"/>
          </a:xfrm>
          <a:prstGeom prst="rect">
            <a:avLst/>
          </a:prstGeom>
        </p:spPr>
      </p:pic>
      <p:pic>
        <p:nvPicPr>
          <p:cNvPr id="28" name="Рисунок 27">
            <a:extLst>
              <a:ext uri="{FF2B5EF4-FFF2-40B4-BE49-F238E27FC236}">
                <a16:creationId xmlns:a16="http://schemas.microsoft.com/office/drawing/2014/main" id="{598B92B7-01A6-41A8-A2B5-55B4F2142B5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12488" y="8662174"/>
            <a:ext cx="2758987" cy="8643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72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5" name="Group 5"/>
          <p:cNvGrpSpPr/>
          <p:nvPr/>
        </p:nvGrpSpPr>
        <p:grpSpPr>
          <a:xfrm>
            <a:off x="0" y="1028700"/>
            <a:ext cx="7638334" cy="9356182"/>
            <a:chOff x="0" y="0"/>
            <a:chExt cx="6035227" cy="7392539"/>
          </a:xfrm>
        </p:grpSpPr>
        <p:sp>
          <p:nvSpPr>
            <p:cNvPr id="6" name="Freeform 6"/>
            <p:cNvSpPr/>
            <p:nvPr/>
          </p:nvSpPr>
          <p:spPr>
            <a:xfrm>
              <a:off x="0" y="0"/>
              <a:ext cx="6035227" cy="7392539"/>
            </a:xfrm>
            <a:custGeom>
              <a:avLst/>
              <a:gdLst/>
              <a:ahLst/>
              <a:cxnLst/>
              <a:rect l="l" t="t" r="r" b="b"/>
              <a:pathLst>
                <a:path w="6035227" h="7392539">
                  <a:moveTo>
                    <a:pt x="0" y="0"/>
                  </a:moveTo>
                  <a:lnTo>
                    <a:pt x="6035227" y="0"/>
                  </a:lnTo>
                  <a:lnTo>
                    <a:pt x="6035227" y="7392539"/>
                  </a:lnTo>
                  <a:lnTo>
                    <a:pt x="0" y="7392539"/>
                  </a:lnTo>
                  <a:close/>
                </a:path>
              </a:pathLst>
            </a:custGeom>
            <a:solidFill>
              <a:srgbClr val="F1DA3D"/>
            </a:solidFill>
          </p:spPr>
          <p:txBody>
            <a:bodyPr/>
            <a:lstStyle/>
            <a:p>
              <a:endParaRPr lang="ru-RU" dirty="0"/>
            </a:p>
          </p:txBody>
        </p:sp>
        <p:sp>
          <p:nvSpPr>
            <p:cNvPr id="7" name="TextBox 7"/>
            <p:cNvSpPr txBox="1"/>
            <p:nvPr/>
          </p:nvSpPr>
          <p:spPr>
            <a:xfrm>
              <a:off x="0" y="-19050"/>
              <a:ext cx="6035227" cy="7411589"/>
            </a:xfrm>
            <a:prstGeom prst="rect">
              <a:avLst/>
            </a:prstGeom>
          </p:spPr>
          <p:txBody>
            <a:bodyPr lIns="50800" tIns="50800" rIns="50800" bIns="50800" rtlCol="0" anchor="ctr"/>
            <a:lstStyle/>
            <a:p>
              <a:pPr algn="ctr">
                <a:lnSpc>
                  <a:spcPts val="2400"/>
                </a:lnSpc>
              </a:pPr>
              <a:endParaRPr/>
            </a:p>
          </p:txBody>
        </p:sp>
      </p:grpSp>
      <p:grpSp>
        <p:nvGrpSpPr>
          <p:cNvPr id="8" name="Group 8"/>
          <p:cNvGrpSpPr/>
          <p:nvPr/>
        </p:nvGrpSpPr>
        <p:grpSpPr>
          <a:xfrm>
            <a:off x="0" y="7658100"/>
            <a:ext cx="7637889" cy="1838851"/>
            <a:chOff x="0" y="0"/>
            <a:chExt cx="2734114" cy="484306"/>
          </a:xfrm>
        </p:grpSpPr>
        <p:sp>
          <p:nvSpPr>
            <p:cNvPr id="9" name="Freeform 9"/>
            <p:cNvSpPr/>
            <p:nvPr/>
          </p:nvSpPr>
          <p:spPr>
            <a:xfrm>
              <a:off x="0" y="0"/>
              <a:ext cx="2734114" cy="484306"/>
            </a:xfrm>
            <a:custGeom>
              <a:avLst/>
              <a:gdLst/>
              <a:ahLst/>
              <a:cxnLst/>
              <a:rect l="l" t="t" r="r" b="b"/>
              <a:pathLst>
                <a:path w="2734114" h="484306">
                  <a:moveTo>
                    <a:pt x="2530914" y="0"/>
                  </a:moveTo>
                  <a:lnTo>
                    <a:pt x="0" y="0"/>
                  </a:lnTo>
                  <a:lnTo>
                    <a:pt x="0" y="484306"/>
                  </a:lnTo>
                  <a:lnTo>
                    <a:pt x="2530914" y="484306"/>
                  </a:lnTo>
                  <a:lnTo>
                    <a:pt x="2734114" y="242153"/>
                  </a:lnTo>
                  <a:lnTo>
                    <a:pt x="2530914" y="0"/>
                  </a:lnTo>
                  <a:close/>
                </a:path>
              </a:pathLst>
            </a:custGeom>
            <a:solidFill>
              <a:srgbClr val="0F1724">
                <a:alpha val="29804"/>
              </a:srgbClr>
            </a:solidFill>
          </p:spPr>
        </p:sp>
        <p:sp>
          <p:nvSpPr>
            <p:cNvPr id="10" name="TextBox 10"/>
            <p:cNvSpPr txBox="1"/>
            <p:nvPr/>
          </p:nvSpPr>
          <p:spPr>
            <a:xfrm>
              <a:off x="0" y="0"/>
              <a:ext cx="2619814" cy="484306"/>
            </a:xfrm>
            <a:prstGeom prst="rect">
              <a:avLst/>
            </a:prstGeom>
          </p:spPr>
          <p:txBody>
            <a:bodyPr lIns="50800" tIns="50800" rIns="50800" bIns="50800" rtlCol="0" anchor="ctr"/>
            <a:lstStyle/>
            <a:p>
              <a:pPr algn="ctr">
                <a:lnSpc>
                  <a:spcPts val="2999"/>
                </a:lnSpc>
              </a:pPr>
              <a:endParaRPr/>
            </a:p>
          </p:txBody>
        </p:sp>
      </p:grpSp>
      <p:grpSp>
        <p:nvGrpSpPr>
          <p:cNvPr id="11" name="Group 11"/>
          <p:cNvGrpSpPr/>
          <p:nvPr/>
        </p:nvGrpSpPr>
        <p:grpSpPr>
          <a:xfrm>
            <a:off x="17832013" y="395321"/>
            <a:ext cx="47625" cy="490488"/>
            <a:chOff x="0" y="0"/>
            <a:chExt cx="18636" cy="191928"/>
          </a:xfrm>
        </p:grpSpPr>
        <p:sp>
          <p:nvSpPr>
            <p:cNvPr id="12" name="Freeform 12"/>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3" name="TextBox 13"/>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028700" y="9517322"/>
            <a:ext cx="47625" cy="490488"/>
            <a:chOff x="0" y="0"/>
            <a:chExt cx="18636" cy="191928"/>
          </a:xfrm>
        </p:grpSpPr>
        <p:sp>
          <p:nvSpPr>
            <p:cNvPr id="15" name="Freeform 15"/>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FFFFF"/>
            </a:solidFill>
          </p:spPr>
        </p:sp>
        <p:sp>
          <p:nvSpPr>
            <p:cNvPr id="16" name="TextBox 16"/>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7705009" y="4665397"/>
            <a:ext cx="3777198" cy="3691394"/>
          </a:xfrm>
          <a:custGeom>
            <a:avLst/>
            <a:gdLst/>
            <a:ahLst/>
            <a:cxnLst/>
            <a:rect l="l" t="t" r="r" b="b"/>
            <a:pathLst>
              <a:path w="3777198" h="3691394">
                <a:moveTo>
                  <a:pt x="0" y="0"/>
                </a:moveTo>
                <a:lnTo>
                  <a:pt x="3777197" y="0"/>
                </a:lnTo>
                <a:lnTo>
                  <a:pt x="3777197" y="3691394"/>
                </a:lnTo>
                <a:lnTo>
                  <a:pt x="0" y="3691394"/>
                </a:lnTo>
                <a:lnTo>
                  <a:pt x="0" y="0"/>
                </a:lnTo>
                <a:close/>
              </a:path>
            </a:pathLst>
          </a:custGeom>
          <a:blipFill>
            <a:blip r:embed="rId2"/>
            <a:stretch>
              <a:fillRect l="-81716" t="-3824" r="-141208" b="-82042"/>
            </a:stretch>
          </a:blipFill>
          <a:ln w="38100" cap="sq">
            <a:solidFill>
              <a:srgbClr val="F1DA3D"/>
            </a:solidFill>
            <a:prstDash val="solid"/>
            <a:miter/>
          </a:ln>
        </p:spPr>
      </p:sp>
      <p:sp>
        <p:nvSpPr>
          <p:cNvPr id="18" name="Freeform 18"/>
          <p:cNvSpPr/>
          <p:nvPr/>
        </p:nvSpPr>
        <p:spPr>
          <a:xfrm>
            <a:off x="3853760" y="4665397"/>
            <a:ext cx="3784574" cy="2677586"/>
          </a:xfrm>
          <a:custGeom>
            <a:avLst/>
            <a:gdLst/>
            <a:ahLst/>
            <a:cxnLst/>
            <a:rect l="l" t="t" r="r" b="b"/>
            <a:pathLst>
              <a:path w="3784574" h="2677586">
                <a:moveTo>
                  <a:pt x="0" y="0"/>
                </a:moveTo>
                <a:lnTo>
                  <a:pt x="3784574" y="0"/>
                </a:lnTo>
                <a:lnTo>
                  <a:pt x="3784574" y="2677586"/>
                </a:lnTo>
                <a:lnTo>
                  <a:pt x="0" y="2677586"/>
                </a:lnTo>
                <a:lnTo>
                  <a:pt x="0" y="0"/>
                </a:lnTo>
                <a:close/>
              </a:path>
            </a:pathLst>
          </a:custGeom>
          <a:blipFill>
            <a:blip r:embed="rId3"/>
            <a:stretch>
              <a:fillRect/>
            </a:stretch>
          </a:blipFill>
        </p:spPr>
      </p:sp>
      <p:sp>
        <p:nvSpPr>
          <p:cNvPr id="19" name="Freeform 19"/>
          <p:cNvSpPr/>
          <p:nvPr/>
        </p:nvSpPr>
        <p:spPr>
          <a:xfrm>
            <a:off x="0" y="4665397"/>
            <a:ext cx="3784574" cy="2677586"/>
          </a:xfrm>
          <a:custGeom>
            <a:avLst/>
            <a:gdLst/>
            <a:ahLst/>
            <a:cxnLst/>
            <a:rect l="l" t="t" r="r" b="b"/>
            <a:pathLst>
              <a:path w="3784574" h="2677586">
                <a:moveTo>
                  <a:pt x="0" y="0"/>
                </a:moveTo>
                <a:lnTo>
                  <a:pt x="3784574" y="0"/>
                </a:lnTo>
                <a:lnTo>
                  <a:pt x="3784574" y="2677586"/>
                </a:lnTo>
                <a:lnTo>
                  <a:pt x="0" y="2677586"/>
                </a:lnTo>
                <a:lnTo>
                  <a:pt x="0" y="0"/>
                </a:lnTo>
                <a:close/>
              </a:path>
            </a:pathLst>
          </a:custGeom>
          <a:blipFill>
            <a:blip r:embed="rId4"/>
            <a:stretch>
              <a:fillRect/>
            </a:stretch>
          </a:blipFill>
        </p:spPr>
      </p:sp>
      <p:sp>
        <p:nvSpPr>
          <p:cNvPr id="20" name="Freeform 20"/>
          <p:cNvSpPr/>
          <p:nvPr/>
        </p:nvSpPr>
        <p:spPr>
          <a:xfrm>
            <a:off x="6880468" y="1228692"/>
            <a:ext cx="4601738" cy="3255730"/>
          </a:xfrm>
          <a:custGeom>
            <a:avLst/>
            <a:gdLst/>
            <a:ahLst/>
            <a:cxnLst/>
            <a:rect l="l" t="t" r="r" b="b"/>
            <a:pathLst>
              <a:path w="4601738" h="3255730">
                <a:moveTo>
                  <a:pt x="0" y="0"/>
                </a:moveTo>
                <a:lnTo>
                  <a:pt x="4601738" y="0"/>
                </a:lnTo>
                <a:lnTo>
                  <a:pt x="4601738" y="3255730"/>
                </a:lnTo>
                <a:lnTo>
                  <a:pt x="0" y="3255730"/>
                </a:lnTo>
                <a:lnTo>
                  <a:pt x="0" y="0"/>
                </a:lnTo>
                <a:close/>
              </a:path>
            </a:pathLst>
          </a:custGeom>
          <a:blipFill>
            <a:blip r:embed="rId5"/>
            <a:stretch>
              <a:fillRect/>
            </a:stretch>
          </a:blipFill>
          <a:ln w="28575">
            <a:solidFill>
              <a:srgbClr val="F1DA3D"/>
            </a:solidFill>
          </a:ln>
        </p:spPr>
      </p:sp>
      <p:sp>
        <p:nvSpPr>
          <p:cNvPr id="22" name="Freeform 22"/>
          <p:cNvSpPr/>
          <p:nvPr/>
        </p:nvSpPr>
        <p:spPr>
          <a:xfrm>
            <a:off x="2213362" y="1228692"/>
            <a:ext cx="4601738" cy="3255730"/>
          </a:xfrm>
          <a:custGeom>
            <a:avLst/>
            <a:gdLst/>
            <a:ahLst/>
            <a:cxnLst/>
            <a:rect l="l" t="t" r="r" b="b"/>
            <a:pathLst>
              <a:path w="4601738" h="3255730">
                <a:moveTo>
                  <a:pt x="0" y="0"/>
                </a:moveTo>
                <a:lnTo>
                  <a:pt x="4601739" y="0"/>
                </a:lnTo>
                <a:lnTo>
                  <a:pt x="4601739" y="3255730"/>
                </a:lnTo>
                <a:lnTo>
                  <a:pt x="0" y="3255730"/>
                </a:lnTo>
                <a:lnTo>
                  <a:pt x="0" y="0"/>
                </a:lnTo>
                <a:close/>
              </a:path>
            </a:pathLst>
          </a:custGeom>
          <a:blipFill>
            <a:blip r:embed="rId6"/>
            <a:stretch>
              <a:fillRect/>
            </a:stretch>
          </a:blipFill>
        </p:spPr>
      </p:sp>
      <p:sp>
        <p:nvSpPr>
          <p:cNvPr id="23" name="TextBox 23"/>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07</a:t>
            </a:r>
          </a:p>
        </p:txBody>
      </p:sp>
      <p:sp>
        <p:nvSpPr>
          <p:cNvPr id="24" name="TextBox 24"/>
          <p:cNvSpPr txBox="1"/>
          <p:nvPr/>
        </p:nvSpPr>
        <p:spPr>
          <a:xfrm>
            <a:off x="15695606" y="285717"/>
            <a:ext cx="1984006" cy="828675"/>
          </a:xfrm>
          <a:prstGeom prst="rect">
            <a:avLst/>
          </a:prstGeom>
        </p:spPr>
        <p:txBody>
          <a:bodyPr lIns="0" tIns="0" rIns="0" bIns="0" rtlCol="0" anchor="t">
            <a:spAutoFit/>
          </a:bodyPr>
          <a:lstStyle/>
          <a:p>
            <a:pPr algn="r">
              <a:lnSpc>
                <a:spcPts val="6599"/>
              </a:lnSpc>
              <a:spcBef>
                <a:spcPct val="0"/>
              </a:spcBef>
            </a:pPr>
            <a:r>
              <a:rPr lang="en-US" sz="5499">
                <a:solidFill>
                  <a:srgbClr val="FFFFFF"/>
                </a:solidFill>
                <a:latin typeface="Carelia"/>
                <a:ea typeface="Carelia"/>
                <a:cs typeface="Carelia"/>
                <a:sym typeface="Carelia"/>
              </a:rPr>
              <a:t>4/10</a:t>
            </a:r>
          </a:p>
        </p:txBody>
      </p:sp>
      <p:sp>
        <p:nvSpPr>
          <p:cNvPr id="25" name="TextBox 25"/>
          <p:cNvSpPr txBox="1"/>
          <p:nvPr/>
        </p:nvSpPr>
        <p:spPr>
          <a:xfrm>
            <a:off x="1231724" y="9657824"/>
            <a:ext cx="3968013" cy="230832"/>
          </a:xfrm>
          <a:prstGeom prst="rect">
            <a:avLst/>
          </a:prstGeom>
        </p:spPr>
        <p:txBody>
          <a:bodyPr lIns="0" tIns="0" rIns="0" bIns="0" rtlCol="0" anchor="t">
            <a:spAutoFit/>
          </a:bodyPr>
          <a:lstStyle/>
          <a:p>
            <a:pPr algn="l">
              <a:lnSpc>
                <a:spcPts val="1800"/>
              </a:lnSpc>
              <a:spcBef>
                <a:spcPct val="0"/>
              </a:spcBef>
            </a:pPr>
            <a:r>
              <a:rPr lang="en-US" sz="1500" dirty="0">
                <a:solidFill>
                  <a:srgbClr val="0F1724"/>
                </a:solidFill>
                <a:latin typeface="Roboto"/>
                <a:ea typeface="Roboto"/>
                <a:cs typeface="Roboto"/>
                <a:sym typeface="Roboto"/>
                <a:hlinkClick r:id="rId7"/>
              </a:rPr>
              <a:t>pavelsamuta.com</a:t>
            </a:r>
            <a:endParaRPr lang="en-US" sz="1500" dirty="0">
              <a:solidFill>
                <a:srgbClr val="0F1724"/>
              </a:solidFill>
              <a:latin typeface="Roboto"/>
              <a:ea typeface="Roboto"/>
              <a:cs typeface="Roboto"/>
              <a:sym typeface="Roboto"/>
            </a:endParaRPr>
          </a:p>
        </p:txBody>
      </p:sp>
      <p:sp>
        <p:nvSpPr>
          <p:cNvPr id="26" name="TextBox 26"/>
          <p:cNvSpPr txBox="1"/>
          <p:nvPr/>
        </p:nvSpPr>
        <p:spPr>
          <a:xfrm>
            <a:off x="11835424" y="1582997"/>
            <a:ext cx="6020401" cy="7934325"/>
          </a:xfrm>
          <a:prstGeom prst="rect">
            <a:avLst/>
          </a:prstGeom>
        </p:spPr>
        <p:txBody>
          <a:bodyPr lIns="0" tIns="0" rIns="0" bIns="0" rtlCol="0" anchor="t">
            <a:spAutoFit/>
          </a:bodyPr>
          <a:lstStyle/>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В рамках проекта "Детское Евровидение — 2018" совместно с командой Синетехно мной созданы механические компоненты операторской техники для кино- и съемочной площадки спорткомплекса "Минск-Арена". Результатом стало создание роботизированной тележки, способной осуществлять движение при помощи дистанционно управляемого привода. </a:t>
            </a: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Это оборудование обеспечивает высокую точность и плавность движения камеры, что гарантирует профессиональный уровень съемки и создание качественных видеоматериалов.</a:t>
            </a:r>
          </a:p>
          <a:p>
            <a:pPr marL="0" lvl="0" indent="0" algn="l">
              <a:lnSpc>
                <a:spcPts val="2400"/>
              </a:lnSpc>
              <a:spcBef>
                <a:spcPct val="0"/>
              </a:spcBef>
            </a:pPr>
            <a:endParaRPr lang="en-US" sz="2000" u="none" strike="noStrike">
              <a:solidFill>
                <a:srgbClr val="FFFFFF"/>
              </a:solidFill>
              <a:latin typeface="Museo Sans Cyrl 2"/>
              <a:ea typeface="Museo Sans Cyrl 2"/>
              <a:cs typeface="Museo Sans Cyrl 2"/>
              <a:sym typeface="Museo Sans Cyrl 2"/>
            </a:endParaRP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Оно также предлагает возможность дистанционного управления камерой и объективом, безопасность использования благодаря надежным материалам и системе защиты, а также гибкость в настройке и адаптации под различные условия съемки.</a:t>
            </a:r>
          </a:p>
          <a:p>
            <a:pPr marL="0" lvl="0" indent="0" algn="l">
              <a:lnSpc>
                <a:spcPts val="2400"/>
              </a:lnSpc>
              <a:spcBef>
                <a:spcPct val="0"/>
              </a:spcBef>
            </a:pPr>
            <a:endParaRPr lang="en-US" sz="2000" u="none" strike="noStrike">
              <a:solidFill>
                <a:srgbClr val="FFFFFF"/>
              </a:solidFill>
              <a:latin typeface="Museo Sans Cyrl 2"/>
              <a:ea typeface="Museo Sans Cyrl 2"/>
              <a:cs typeface="Museo Sans Cyrl 2"/>
              <a:sym typeface="Museo Sans Cyrl 2"/>
            </a:endParaRP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Таким образом, разработанная операторская техника обеспечивает удобство в управлении, надежность и высокое качество видеопроизводства, что является ключевыми преимуществами для творческих съемок и различных проектов.</a:t>
            </a:r>
          </a:p>
        </p:txBody>
      </p:sp>
      <p:sp>
        <p:nvSpPr>
          <p:cNvPr id="27" name="TextBox 27"/>
          <p:cNvSpPr txBox="1"/>
          <p:nvPr/>
        </p:nvSpPr>
        <p:spPr>
          <a:xfrm>
            <a:off x="409161" y="7921622"/>
            <a:ext cx="6750825" cy="1343025"/>
          </a:xfrm>
          <a:prstGeom prst="rect">
            <a:avLst/>
          </a:prstGeom>
        </p:spPr>
        <p:txBody>
          <a:bodyPr lIns="0" tIns="0" rIns="0" bIns="0" rtlCol="0" anchor="t">
            <a:spAutoFit/>
          </a:bodyPr>
          <a:lstStyle/>
          <a:p>
            <a:pPr algn="ctr">
              <a:lnSpc>
                <a:spcPts val="2640"/>
              </a:lnSpc>
              <a:spcBef>
                <a:spcPct val="0"/>
              </a:spcBef>
            </a:pPr>
            <a:r>
              <a:rPr lang="en-US" sz="2200">
                <a:solidFill>
                  <a:srgbClr val="000000"/>
                </a:solidFill>
                <a:latin typeface="Museo Sans Cyrl 3"/>
                <a:ea typeface="Museo Sans Cyrl 3"/>
                <a:cs typeface="Museo Sans Cyrl 3"/>
                <a:sym typeface="Museo Sans Cyrl 3"/>
              </a:rPr>
              <a:t>Проект "Детское Евровидение — 2018". Механические компоненты операторской техники для кино- съемочной площадки спорткомплекса “Минск-Арена”</a:t>
            </a:r>
          </a:p>
        </p:txBody>
      </p:sp>
      <p:sp>
        <p:nvSpPr>
          <p:cNvPr id="28" name="TextBox 28"/>
          <p:cNvSpPr txBox="1"/>
          <p:nvPr/>
        </p:nvSpPr>
        <p:spPr>
          <a:xfrm>
            <a:off x="1231724" y="171417"/>
            <a:ext cx="16116187" cy="1057275"/>
          </a:xfrm>
          <a:prstGeom prst="rect">
            <a:avLst/>
          </a:prstGeom>
        </p:spPr>
        <p:txBody>
          <a:bodyPr lIns="0" tIns="0" rIns="0" bIns="0" rtlCol="0" anchor="t">
            <a:spAutoFit/>
          </a:bodyPr>
          <a:lstStyle/>
          <a:p>
            <a:pPr algn="l">
              <a:lnSpc>
                <a:spcPts val="8399"/>
              </a:lnSpc>
              <a:spcBef>
                <a:spcPct val="0"/>
              </a:spcBef>
            </a:pPr>
            <a:r>
              <a:rPr lang="en-US" sz="6999">
                <a:solidFill>
                  <a:srgbClr val="FFFFFF"/>
                </a:solidFill>
                <a:latin typeface="Carelia"/>
                <a:ea typeface="Carelia"/>
                <a:cs typeface="Carelia"/>
                <a:sym typeface="Carelia"/>
              </a:rPr>
              <a:t>ПРОЕКТНАЯ ДЕЯТЕЛЬНОСТЬ</a:t>
            </a:r>
          </a:p>
        </p:txBody>
      </p:sp>
      <p:pic>
        <p:nvPicPr>
          <p:cNvPr id="30" name="Рисунок 29">
            <a:extLst>
              <a:ext uri="{FF2B5EF4-FFF2-40B4-BE49-F238E27FC236}">
                <a16:creationId xmlns:a16="http://schemas.microsoft.com/office/drawing/2014/main" id="{1B676F4B-85AD-451D-BB13-75431063BB0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628" t="12351" r="13888" b="9176"/>
          <a:stretch/>
        </p:blipFill>
        <p:spPr>
          <a:xfrm>
            <a:off x="44571" y="1599898"/>
            <a:ext cx="2136107" cy="288452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0000"/>
            </a:blip>
            <a:stretch>
              <a:fillRect l="-31734" t="-15867" b="-15867"/>
            </a:stretch>
          </a:blipFill>
        </p:spPr>
        <p:txBody>
          <a:bodyPr/>
          <a:lstStyle/>
          <a:p>
            <a:endParaRPr lang="ru-RU" dirty="0"/>
          </a:p>
        </p:txBody>
      </p:sp>
      <p:grpSp>
        <p:nvGrpSpPr>
          <p:cNvPr id="3" name="Group 3"/>
          <p:cNvGrpSpPr/>
          <p:nvPr/>
        </p:nvGrpSpPr>
        <p:grpSpPr>
          <a:xfrm>
            <a:off x="0" y="0"/>
            <a:ext cx="1028700" cy="1028700"/>
            <a:chOff x="0" y="0"/>
            <a:chExt cx="812800" cy="812800"/>
          </a:xfrm>
        </p:grpSpPr>
        <p:sp>
          <p:nvSpPr>
            <p:cNvPr id="4" name="Freeform 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6" name="Group 6"/>
          <p:cNvGrpSpPr/>
          <p:nvPr/>
        </p:nvGrpSpPr>
        <p:grpSpPr>
          <a:xfrm>
            <a:off x="0" y="7424246"/>
            <a:ext cx="10904092" cy="261625"/>
            <a:chOff x="0" y="0"/>
            <a:chExt cx="8615579" cy="206716"/>
          </a:xfrm>
        </p:grpSpPr>
        <p:sp>
          <p:nvSpPr>
            <p:cNvPr id="7" name="Freeform 7"/>
            <p:cNvSpPr/>
            <p:nvPr/>
          </p:nvSpPr>
          <p:spPr>
            <a:xfrm>
              <a:off x="0" y="0"/>
              <a:ext cx="8615579" cy="206716"/>
            </a:xfrm>
            <a:custGeom>
              <a:avLst/>
              <a:gdLst/>
              <a:ahLst/>
              <a:cxnLst/>
              <a:rect l="l" t="t" r="r" b="b"/>
              <a:pathLst>
                <a:path w="8615579" h="206716">
                  <a:moveTo>
                    <a:pt x="0" y="0"/>
                  </a:moveTo>
                  <a:lnTo>
                    <a:pt x="8615579" y="0"/>
                  </a:lnTo>
                  <a:lnTo>
                    <a:pt x="8615579" y="206716"/>
                  </a:lnTo>
                  <a:lnTo>
                    <a:pt x="0" y="206716"/>
                  </a:lnTo>
                  <a:close/>
                </a:path>
              </a:pathLst>
            </a:custGeom>
            <a:solidFill>
              <a:srgbClr val="F1DA3D"/>
            </a:solidFill>
          </p:spPr>
        </p:sp>
        <p:sp>
          <p:nvSpPr>
            <p:cNvPr id="8" name="TextBox 8"/>
            <p:cNvSpPr txBox="1"/>
            <p:nvPr/>
          </p:nvSpPr>
          <p:spPr>
            <a:xfrm>
              <a:off x="0" y="-19050"/>
              <a:ext cx="8615579" cy="225766"/>
            </a:xfrm>
            <a:prstGeom prst="rect">
              <a:avLst/>
            </a:prstGeom>
          </p:spPr>
          <p:txBody>
            <a:bodyPr lIns="50800" tIns="50800" rIns="50800" bIns="50800" rtlCol="0" anchor="ctr"/>
            <a:lstStyle/>
            <a:p>
              <a:pPr algn="ctr">
                <a:lnSpc>
                  <a:spcPts val="2400"/>
                </a:lnSpc>
              </a:pPr>
              <a:endParaRPr/>
            </a:p>
          </p:txBody>
        </p:sp>
      </p:grpSp>
      <p:grpSp>
        <p:nvGrpSpPr>
          <p:cNvPr id="9" name="Group 9"/>
          <p:cNvGrpSpPr/>
          <p:nvPr/>
        </p:nvGrpSpPr>
        <p:grpSpPr>
          <a:xfrm>
            <a:off x="1028700" y="9517322"/>
            <a:ext cx="47625" cy="490488"/>
            <a:chOff x="0" y="0"/>
            <a:chExt cx="18636" cy="191928"/>
          </a:xfrm>
        </p:grpSpPr>
        <p:sp>
          <p:nvSpPr>
            <p:cNvPr id="10" name="Freeform 10"/>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1" name="TextBox 11"/>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7832013" y="395321"/>
            <a:ext cx="47625" cy="490488"/>
            <a:chOff x="0" y="0"/>
            <a:chExt cx="18636" cy="191928"/>
          </a:xfrm>
        </p:grpSpPr>
        <p:sp>
          <p:nvSpPr>
            <p:cNvPr id="13" name="Freeform 13"/>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4" name="TextBox 14"/>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5081257" y="1233176"/>
            <a:ext cx="4208560" cy="3200861"/>
          </a:xfrm>
          <a:custGeom>
            <a:avLst/>
            <a:gdLst/>
            <a:ahLst/>
            <a:cxnLst/>
            <a:rect l="l" t="t" r="r" b="b"/>
            <a:pathLst>
              <a:path w="4208560" h="3200861">
                <a:moveTo>
                  <a:pt x="0" y="0"/>
                </a:moveTo>
                <a:lnTo>
                  <a:pt x="4208560" y="0"/>
                </a:lnTo>
                <a:lnTo>
                  <a:pt x="4208560" y="3200860"/>
                </a:lnTo>
                <a:lnTo>
                  <a:pt x="0" y="3200860"/>
                </a:lnTo>
                <a:lnTo>
                  <a:pt x="0" y="0"/>
                </a:lnTo>
                <a:close/>
              </a:path>
            </a:pathLst>
          </a:custGeom>
          <a:blipFill>
            <a:blip r:embed="rId3"/>
            <a:stretch>
              <a:fillRect l="-2875" r="-4623"/>
            </a:stretch>
          </a:blipFill>
          <a:ln w="28575">
            <a:solidFill>
              <a:srgbClr val="F1DA3D"/>
            </a:solidFill>
          </a:ln>
        </p:spPr>
      </p:sp>
      <p:sp>
        <p:nvSpPr>
          <p:cNvPr id="18" name="Freeform 18"/>
          <p:cNvSpPr/>
          <p:nvPr/>
        </p:nvSpPr>
        <p:spPr>
          <a:xfrm>
            <a:off x="6753841" y="4468894"/>
            <a:ext cx="4150251" cy="2936303"/>
          </a:xfrm>
          <a:custGeom>
            <a:avLst/>
            <a:gdLst/>
            <a:ahLst/>
            <a:cxnLst/>
            <a:rect l="l" t="t" r="r" b="b"/>
            <a:pathLst>
              <a:path w="4150251" h="2936303">
                <a:moveTo>
                  <a:pt x="0" y="0"/>
                </a:moveTo>
                <a:lnTo>
                  <a:pt x="4150251" y="0"/>
                </a:lnTo>
                <a:lnTo>
                  <a:pt x="4150251" y="2936302"/>
                </a:lnTo>
                <a:lnTo>
                  <a:pt x="0" y="2936302"/>
                </a:lnTo>
                <a:lnTo>
                  <a:pt x="0" y="0"/>
                </a:lnTo>
                <a:close/>
              </a:path>
            </a:pathLst>
          </a:custGeom>
          <a:blipFill>
            <a:blip r:embed="rId4"/>
            <a:stretch>
              <a:fillRect/>
            </a:stretch>
          </a:blipFill>
          <a:ln>
            <a:solidFill>
              <a:srgbClr val="F1DA3D"/>
            </a:solidFill>
          </a:ln>
        </p:spPr>
      </p:sp>
      <p:sp>
        <p:nvSpPr>
          <p:cNvPr id="19" name="Freeform 19"/>
          <p:cNvSpPr/>
          <p:nvPr/>
        </p:nvSpPr>
        <p:spPr>
          <a:xfrm rot="5400000">
            <a:off x="4058845" y="5277446"/>
            <a:ext cx="2642695" cy="1602686"/>
          </a:xfrm>
          <a:custGeom>
            <a:avLst/>
            <a:gdLst/>
            <a:ahLst/>
            <a:cxnLst/>
            <a:rect l="l" t="t" r="r" b="b"/>
            <a:pathLst>
              <a:path w="3159586" h="1879931">
                <a:moveTo>
                  <a:pt x="0" y="0"/>
                </a:moveTo>
                <a:lnTo>
                  <a:pt x="3159587" y="0"/>
                </a:lnTo>
                <a:lnTo>
                  <a:pt x="3159587" y="1879931"/>
                </a:lnTo>
                <a:lnTo>
                  <a:pt x="0" y="1879931"/>
                </a:lnTo>
                <a:lnTo>
                  <a:pt x="0" y="0"/>
                </a:lnTo>
                <a:close/>
              </a:path>
            </a:pathLst>
          </a:custGeom>
          <a:blipFill>
            <a:blip r:embed="rId5"/>
            <a:stretch>
              <a:fillRect l="-6034" t="-14180" r="-2394" b="-14750"/>
            </a:stretch>
          </a:blipFill>
          <a:ln>
            <a:solidFill>
              <a:srgbClr val="F1DA3D"/>
            </a:solidFill>
          </a:ln>
        </p:spPr>
      </p:sp>
      <p:sp>
        <p:nvSpPr>
          <p:cNvPr id="20" name="Freeform 20"/>
          <p:cNvSpPr/>
          <p:nvPr/>
        </p:nvSpPr>
        <p:spPr>
          <a:xfrm>
            <a:off x="188891" y="4610100"/>
            <a:ext cx="4030877" cy="2777932"/>
          </a:xfrm>
          <a:custGeom>
            <a:avLst/>
            <a:gdLst/>
            <a:ahLst/>
            <a:cxnLst/>
            <a:rect l="l" t="t" r="r" b="b"/>
            <a:pathLst>
              <a:path w="4347020" h="3075516">
                <a:moveTo>
                  <a:pt x="0" y="0"/>
                </a:moveTo>
                <a:lnTo>
                  <a:pt x="4347020" y="0"/>
                </a:lnTo>
                <a:lnTo>
                  <a:pt x="4347020" y="3075517"/>
                </a:lnTo>
                <a:lnTo>
                  <a:pt x="0" y="3075517"/>
                </a:lnTo>
                <a:lnTo>
                  <a:pt x="0" y="0"/>
                </a:lnTo>
                <a:close/>
              </a:path>
            </a:pathLst>
          </a:custGeom>
          <a:blipFill>
            <a:blip r:embed="rId6"/>
            <a:stretch>
              <a:fillRect/>
            </a:stretch>
          </a:blipFill>
          <a:ln w="28575">
            <a:solidFill>
              <a:srgbClr val="F1DA3D"/>
            </a:solidFill>
          </a:ln>
        </p:spPr>
      </p:sp>
      <p:sp>
        <p:nvSpPr>
          <p:cNvPr id="21" name="TextBox 21"/>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08</a:t>
            </a:r>
          </a:p>
        </p:txBody>
      </p:sp>
      <p:sp>
        <p:nvSpPr>
          <p:cNvPr id="22" name="TextBox 22"/>
          <p:cNvSpPr txBox="1"/>
          <p:nvPr/>
        </p:nvSpPr>
        <p:spPr>
          <a:xfrm>
            <a:off x="1231724" y="9657824"/>
            <a:ext cx="3968013" cy="230832"/>
          </a:xfrm>
          <a:prstGeom prst="rect">
            <a:avLst/>
          </a:prstGeom>
        </p:spPr>
        <p:txBody>
          <a:bodyPr lIns="0" tIns="0" rIns="0" bIns="0" rtlCol="0" anchor="t">
            <a:spAutoFit/>
          </a:bodyPr>
          <a:lstStyle/>
          <a:p>
            <a:pPr algn="l">
              <a:lnSpc>
                <a:spcPts val="1800"/>
              </a:lnSpc>
              <a:spcBef>
                <a:spcPct val="0"/>
              </a:spcBef>
            </a:pPr>
            <a:r>
              <a:rPr lang="en-US" sz="1500" dirty="0">
                <a:solidFill>
                  <a:srgbClr val="0F1724"/>
                </a:solidFill>
                <a:latin typeface="Roboto"/>
                <a:ea typeface="Roboto"/>
                <a:cs typeface="Roboto"/>
                <a:sym typeface="Roboto"/>
                <a:hlinkClick r:id="rId7"/>
              </a:rPr>
              <a:t>pavelsamuta.com</a:t>
            </a:r>
            <a:endParaRPr lang="en-US" sz="1500" dirty="0">
              <a:solidFill>
                <a:srgbClr val="0F1724"/>
              </a:solidFill>
              <a:latin typeface="Roboto"/>
              <a:ea typeface="Roboto"/>
              <a:cs typeface="Roboto"/>
              <a:sym typeface="Roboto"/>
            </a:endParaRPr>
          </a:p>
        </p:txBody>
      </p:sp>
      <p:sp>
        <p:nvSpPr>
          <p:cNvPr id="23" name="TextBox 23"/>
          <p:cNvSpPr txBox="1"/>
          <p:nvPr/>
        </p:nvSpPr>
        <p:spPr>
          <a:xfrm>
            <a:off x="15695606" y="285717"/>
            <a:ext cx="1984006" cy="828675"/>
          </a:xfrm>
          <a:prstGeom prst="rect">
            <a:avLst/>
          </a:prstGeom>
        </p:spPr>
        <p:txBody>
          <a:bodyPr lIns="0" tIns="0" rIns="0" bIns="0" rtlCol="0" anchor="t">
            <a:spAutoFit/>
          </a:bodyPr>
          <a:lstStyle/>
          <a:p>
            <a:pPr algn="r">
              <a:lnSpc>
                <a:spcPts val="6599"/>
              </a:lnSpc>
              <a:spcBef>
                <a:spcPct val="0"/>
              </a:spcBef>
            </a:pPr>
            <a:r>
              <a:rPr lang="en-US" sz="5499">
                <a:solidFill>
                  <a:srgbClr val="0F1724"/>
                </a:solidFill>
                <a:latin typeface="Carelia"/>
                <a:ea typeface="Carelia"/>
                <a:cs typeface="Carelia"/>
                <a:sym typeface="Carelia"/>
              </a:rPr>
              <a:t>5/10</a:t>
            </a:r>
          </a:p>
        </p:txBody>
      </p:sp>
      <p:sp>
        <p:nvSpPr>
          <p:cNvPr id="24" name="TextBox 24"/>
          <p:cNvSpPr txBox="1"/>
          <p:nvPr/>
        </p:nvSpPr>
        <p:spPr>
          <a:xfrm>
            <a:off x="1231724" y="171417"/>
            <a:ext cx="16116187" cy="1057275"/>
          </a:xfrm>
          <a:prstGeom prst="rect">
            <a:avLst/>
          </a:prstGeom>
        </p:spPr>
        <p:txBody>
          <a:bodyPr lIns="0" tIns="0" rIns="0" bIns="0" rtlCol="0" anchor="t">
            <a:spAutoFit/>
          </a:bodyPr>
          <a:lstStyle/>
          <a:p>
            <a:pPr algn="l">
              <a:lnSpc>
                <a:spcPts val="8399"/>
              </a:lnSpc>
              <a:spcBef>
                <a:spcPct val="0"/>
              </a:spcBef>
            </a:pPr>
            <a:r>
              <a:rPr lang="en-US" sz="6999">
                <a:solidFill>
                  <a:srgbClr val="0F1724"/>
                </a:solidFill>
                <a:latin typeface="Carelia"/>
                <a:ea typeface="Carelia"/>
                <a:cs typeface="Carelia"/>
                <a:sym typeface="Carelia"/>
              </a:rPr>
              <a:t>ПРОЕКТНАЯ ДЕЯТЕЛЬНОСТЬ</a:t>
            </a:r>
          </a:p>
        </p:txBody>
      </p:sp>
      <p:grpSp>
        <p:nvGrpSpPr>
          <p:cNvPr id="25" name="Group 25"/>
          <p:cNvGrpSpPr/>
          <p:nvPr/>
        </p:nvGrpSpPr>
        <p:grpSpPr>
          <a:xfrm>
            <a:off x="0" y="7771597"/>
            <a:ext cx="10904092" cy="1069167"/>
            <a:chOff x="0" y="0"/>
            <a:chExt cx="2871860" cy="281591"/>
          </a:xfrm>
        </p:grpSpPr>
        <p:sp>
          <p:nvSpPr>
            <p:cNvPr id="26" name="Freeform 26"/>
            <p:cNvSpPr/>
            <p:nvPr/>
          </p:nvSpPr>
          <p:spPr>
            <a:xfrm>
              <a:off x="0" y="0"/>
              <a:ext cx="2871860" cy="281591"/>
            </a:xfrm>
            <a:custGeom>
              <a:avLst/>
              <a:gdLst/>
              <a:ahLst/>
              <a:cxnLst/>
              <a:rect l="l" t="t" r="r" b="b"/>
              <a:pathLst>
                <a:path w="2871860" h="281591">
                  <a:moveTo>
                    <a:pt x="2668660" y="0"/>
                  </a:moveTo>
                  <a:lnTo>
                    <a:pt x="0" y="0"/>
                  </a:lnTo>
                  <a:lnTo>
                    <a:pt x="0" y="281591"/>
                  </a:lnTo>
                  <a:lnTo>
                    <a:pt x="2668660" y="281591"/>
                  </a:lnTo>
                  <a:lnTo>
                    <a:pt x="2871860" y="140796"/>
                  </a:lnTo>
                  <a:lnTo>
                    <a:pt x="2668660" y="0"/>
                  </a:lnTo>
                  <a:close/>
                </a:path>
              </a:pathLst>
            </a:custGeom>
            <a:solidFill>
              <a:srgbClr val="8F8121">
                <a:alpha val="29804"/>
              </a:srgbClr>
            </a:solidFill>
          </p:spPr>
        </p:sp>
        <p:sp>
          <p:nvSpPr>
            <p:cNvPr id="27" name="TextBox 27"/>
            <p:cNvSpPr txBox="1"/>
            <p:nvPr/>
          </p:nvSpPr>
          <p:spPr>
            <a:xfrm>
              <a:off x="0" y="0"/>
              <a:ext cx="2757560" cy="281591"/>
            </a:xfrm>
            <a:prstGeom prst="rect">
              <a:avLst/>
            </a:prstGeom>
          </p:spPr>
          <p:txBody>
            <a:bodyPr lIns="50800" tIns="50800" rIns="50800" bIns="50800" rtlCol="0" anchor="ctr"/>
            <a:lstStyle/>
            <a:p>
              <a:pPr algn="ctr">
                <a:lnSpc>
                  <a:spcPts val="2999"/>
                </a:lnSpc>
              </a:pPr>
              <a:endParaRPr/>
            </a:p>
          </p:txBody>
        </p:sp>
      </p:grpSp>
      <p:sp>
        <p:nvSpPr>
          <p:cNvPr id="28" name="TextBox 28"/>
          <p:cNvSpPr txBox="1"/>
          <p:nvPr/>
        </p:nvSpPr>
        <p:spPr>
          <a:xfrm>
            <a:off x="1798829" y="7963280"/>
            <a:ext cx="6801815" cy="676275"/>
          </a:xfrm>
          <a:prstGeom prst="rect">
            <a:avLst/>
          </a:prstGeom>
        </p:spPr>
        <p:txBody>
          <a:bodyPr lIns="0" tIns="0" rIns="0" bIns="0" rtlCol="0" anchor="t">
            <a:spAutoFit/>
          </a:bodyPr>
          <a:lstStyle/>
          <a:p>
            <a:pPr marL="0" lvl="0" indent="0" algn="ctr">
              <a:lnSpc>
                <a:spcPts val="2640"/>
              </a:lnSpc>
              <a:spcBef>
                <a:spcPct val="0"/>
              </a:spcBef>
            </a:pPr>
            <a:r>
              <a:rPr lang="en-US" sz="2200" b="1" u="none" strike="noStrike">
                <a:solidFill>
                  <a:srgbClr val="000000"/>
                </a:solidFill>
                <a:latin typeface="Museo Sans Cyrl 3"/>
                <a:ea typeface="Museo Sans Cyrl 3"/>
                <a:cs typeface="Museo Sans Cyrl 3"/>
                <a:sym typeface="Museo Sans Cyrl 3"/>
              </a:rPr>
              <a:t>Проект "Роботизированная панорамная головка для киносъемки и пульт управления" </a:t>
            </a:r>
          </a:p>
        </p:txBody>
      </p:sp>
      <p:sp>
        <p:nvSpPr>
          <p:cNvPr id="29" name="TextBox 29"/>
          <p:cNvSpPr txBox="1"/>
          <p:nvPr/>
        </p:nvSpPr>
        <p:spPr>
          <a:xfrm>
            <a:off x="11247934" y="1102131"/>
            <a:ext cx="6584079" cy="6715125"/>
          </a:xfrm>
          <a:prstGeom prst="rect">
            <a:avLst/>
          </a:prstGeom>
        </p:spPr>
        <p:txBody>
          <a:bodyPr lIns="0" tIns="0" rIns="0" bIns="0" rtlCol="0" anchor="t">
            <a:spAutoFit/>
          </a:bodyPr>
          <a:lstStyle/>
          <a:p>
            <a:pPr algn="l">
              <a:lnSpc>
                <a:spcPts val="2400"/>
              </a:lnSpc>
            </a:pPr>
            <a:r>
              <a:rPr lang="en-US" sz="2000" u="none" strike="noStrike" dirty="0" err="1">
                <a:solidFill>
                  <a:srgbClr val="0F1724"/>
                </a:solidFill>
                <a:latin typeface="Museo Sans Cyrl 2"/>
                <a:ea typeface="Museo Sans Cyrl 2"/>
                <a:cs typeface="Museo Sans Cyrl 2"/>
                <a:sym typeface="Museo Sans Cyrl 2"/>
              </a:rPr>
              <a:t>Проект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Роботизированная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панорамная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головка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для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киносъемки</a:t>
            </a:r>
            <a:r>
              <a:rPr lang="en-US" sz="2000" u="none" strike="noStrike" dirty="0">
                <a:solidFill>
                  <a:srgbClr val="0F1724"/>
                </a:solidFill>
                <a:latin typeface="Museo Sans Cyrl 2"/>
                <a:ea typeface="Museo Sans Cyrl 2"/>
                <a:cs typeface="Museo Sans Cyrl 2"/>
                <a:sym typeface="Museo Sans Cyrl 2"/>
              </a:rPr>
              <a:t> и </a:t>
            </a:r>
            <a:r>
              <a:rPr lang="en-US" sz="2000" u="none" strike="noStrike" dirty="0" err="1">
                <a:solidFill>
                  <a:srgbClr val="0F1724"/>
                </a:solidFill>
                <a:latin typeface="Museo Sans Cyrl 2"/>
                <a:ea typeface="Museo Sans Cyrl 2"/>
                <a:cs typeface="Museo Sans Cyrl 2"/>
                <a:sym typeface="Museo Sans Cyrl 2"/>
              </a:rPr>
              <a:t>пульт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управления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включал</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мою</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разработку</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конструкторской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документации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механической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части</a:t>
            </a:r>
            <a:r>
              <a:rPr lang="en-US" sz="2000" u="none" strike="noStrike" dirty="0">
                <a:solidFill>
                  <a:srgbClr val="0F1724"/>
                </a:solidFill>
                <a:latin typeface="Museo Sans Cyrl 2"/>
                <a:ea typeface="Museo Sans Cyrl 2"/>
                <a:cs typeface="Museo Sans Cyrl 2"/>
                <a:sym typeface="Museo Sans Cyrl 2"/>
              </a:rPr>
              <a:t>. В </a:t>
            </a:r>
            <a:r>
              <a:rPr lang="en-US" sz="2000" u="none" strike="noStrike" dirty="0" err="1">
                <a:solidFill>
                  <a:srgbClr val="0F1724"/>
                </a:solidFill>
                <a:latin typeface="Museo Sans Cyrl 2"/>
                <a:ea typeface="Museo Sans Cyrl 2"/>
                <a:cs typeface="Museo Sans Cyrl 2"/>
                <a:sym typeface="Museo Sans Cyrl 2"/>
              </a:rPr>
              <a:t>рамках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этой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работы</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команда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инженеров</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Синетехно</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создала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роботизированную</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панорамную</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головку</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предназначенную</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для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установки</a:t>
            </a:r>
            <a:r>
              <a:rPr lang="en-US" sz="2000" u="none" strike="noStrike" dirty="0">
                <a:solidFill>
                  <a:srgbClr val="0F1724"/>
                </a:solidFill>
                <a:latin typeface="Museo Sans Cyrl 2"/>
                <a:ea typeface="Museo Sans Cyrl 2"/>
                <a:cs typeface="Museo Sans Cyrl 2"/>
                <a:sym typeface="Museo Sans Cyrl 2"/>
              </a:rPr>
              <a:t> и </a:t>
            </a:r>
            <a:r>
              <a:rPr lang="en-US" sz="2000" u="none" strike="noStrike" dirty="0" err="1">
                <a:solidFill>
                  <a:srgbClr val="0F1724"/>
                </a:solidFill>
                <a:latin typeface="Museo Sans Cyrl 2"/>
                <a:ea typeface="Museo Sans Cyrl 2"/>
                <a:cs typeface="Museo Sans Cyrl 2"/>
                <a:sym typeface="Museo Sans Cyrl 2"/>
              </a:rPr>
              <a:t>управления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киносъемочным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оборудованием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на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различных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несущих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основаниях</a:t>
            </a:r>
            <a:r>
              <a:rPr lang="en-US" sz="2000" u="none" strike="noStrike" dirty="0">
                <a:solidFill>
                  <a:srgbClr val="0F1724"/>
                </a:solidFill>
                <a:latin typeface="Museo Sans Cyrl 2"/>
                <a:ea typeface="Museo Sans Cyrl 2"/>
                <a:cs typeface="Museo Sans Cyrl 2"/>
                <a:sym typeface="Museo Sans Cyrl 2"/>
              </a:rPr>
              <a:t>. </a:t>
            </a:r>
          </a:p>
          <a:p>
            <a:pPr algn="l">
              <a:lnSpc>
                <a:spcPts val="2400"/>
              </a:lnSpc>
            </a:pPr>
            <a:endParaRPr lang="en-US" sz="2000" u="none" strike="noStrike" dirty="0">
              <a:solidFill>
                <a:srgbClr val="0F1724"/>
              </a:solidFill>
              <a:latin typeface="Museo Sans Cyrl 2"/>
              <a:ea typeface="Museo Sans Cyrl 2"/>
              <a:cs typeface="Museo Sans Cyrl 2"/>
              <a:sym typeface="Museo Sans Cyrl 2"/>
            </a:endParaRPr>
          </a:p>
          <a:p>
            <a:pPr algn="l">
              <a:lnSpc>
                <a:spcPts val="2400"/>
              </a:lnSpc>
            </a:pPr>
            <a:r>
              <a:rPr lang="en-US" sz="2000" u="none" strike="noStrike" dirty="0" err="1">
                <a:solidFill>
                  <a:srgbClr val="0F1724"/>
                </a:solidFill>
                <a:latin typeface="Museo Sans Cyrl 2"/>
                <a:ea typeface="Museo Sans Cyrl 2"/>
                <a:cs typeface="Museo Sans Cyrl 2"/>
                <a:sym typeface="Museo Sans Cyrl 2"/>
              </a:rPr>
              <a:t>Головка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имеет</a:t>
            </a:r>
            <a:r>
              <a:rPr lang="en-US" sz="2000" u="none" strike="noStrike" dirty="0">
                <a:solidFill>
                  <a:srgbClr val="0F1724"/>
                </a:solidFill>
                <a:latin typeface="Museo Sans Cyrl 2"/>
                <a:ea typeface="Museo Sans Cyrl 2"/>
                <a:cs typeface="Museo Sans Cyrl 2"/>
                <a:sym typeface="Museo Sans Cyrl 2"/>
              </a:rPr>
              <a:t> 3 </a:t>
            </a:r>
            <a:r>
              <a:rPr lang="en-US" sz="2000" u="none" strike="noStrike" dirty="0" err="1">
                <a:solidFill>
                  <a:srgbClr val="0F1724"/>
                </a:solidFill>
                <a:latin typeface="Museo Sans Cyrl 2"/>
                <a:ea typeface="Museo Sans Cyrl 2"/>
                <a:cs typeface="Museo Sans Cyrl 2"/>
                <a:sym typeface="Museo Sans Cyrl 2"/>
              </a:rPr>
              <a:t>оси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вращения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стабилизацию</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оси</a:t>
            </a:r>
            <a:r>
              <a:rPr lang="en-US" sz="2000" u="none" strike="noStrike" dirty="0">
                <a:solidFill>
                  <a:srgbClr val="0F1724"/>
                </a:solidFill>
                <a:latin typeface="Museo Sans Cyrl 2"/>
                <a:ea typeface="Museo Sans Cyrl 2"/>
                <a:cs typeface="Museo Sans Cyrl 2"/>
                <a:sym typeface="Museo Sans Cyrl 2"/>
              </a:rPr>
              <a:t>, 8 </a:t>
            </a:r>
            <a:r>
              <a:rPr lang="en-US" sz="2000" u="none" strike="noStrike" dirty="0" err="1">
                <a:solidFill>
                  <a:srgbClr val="0F1724"/>
                </a:solidFill>
                <a:latin typeface="Museo Sans Cyrl 2"/>
                <a:ea typeface="Museo Sans Cyrl 2"/>
                <a:cs typeface="Museo Sans Cyrl 2"/>
                <a:sym typeface="Museo Sans Cyrl 2"/>
              </a:rPr>
              <a:t>цифровых</a:t>
            </a:r>
            <a:r>
              <a:rPr lang="en-US" sz="2000" u="none" strike="noStrike" dirty="0">
                <a:solidFill>
                  <a:srgbClr val="0F1724"/>
                </a:solidFill>
                <a:latin typeface="Museo Sans Cyrl 2"/>
                <a:ea typeface="Museo Sans Cyrl 2"/>
                <a:cs typeface="Museo Sans Cyrl 2"/>
                <a:sym typeface="Museo Sans Cyrl 2"/>
              </a:rPr>
              <a:t> и 1 </a:t>
            </a:r>
            <a:r>
              <a:rPr lang="en-US" sz="2000" u="none" strike="noStrike" dirty="0" err="1">
                <a:solidFill>
                  <a:srgbClr val="0F1724"/>
                </a:solidFill>
                <a:latin typeface="Museo Sans Cyrl 2"/>
                <a:ea typeface="Museo Sans Cyrl 2"/>
                <a:cs typeface="Museo Sans Cyrl 2"/>
                <a:sym typeface="Museo Sans Cyrl 2"/>
              </a:rPr>
              <a:t>аналоговый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каналы</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управления</a:t>
            </a:r>
            <a:r>
              <a:rPr lang="en-US" sz="2000" u="none" strike="noStrike" dirty="0">
                <a:solidFill>
                  <a:srgbClr val="0F1724"/>
                </a:solidFill>
                <a:latin typeface="Museo Sans Cyrl 2"/>
                <a:ea typeface="Museo Sans Cyrl 2"/>
                <a:cs typeface="Museo Sans Cyrl 2"/>
                <a:sym typeface="Museo Sans Cyrl 2"/>
              </a:rPr>
              <a:t>, с </a:t>
            </a:r>
            <a:r>
              <a:rPr lang="en-US" sz="2000" u="none" strike="noStrike" dirty="0" err="1">
                <a:solidFill>
                  <a:srgbClr val="0F1724"/>
                </a:solidFill>
                <a:latin typeface="Museo Sans Cyrl 2"/>
                <a:ea typeface="Museo Sans Cyrl 2"/>
                <a:cs typeface="Museo Sans Cyrl 2"/>
                <a:sym typeface="Museo Sans Cyrl 2"/>
              </a:rPr>
              <a:t>максимальной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скоростью</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вращения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до</a:t>
            </a:r>
            <a:r>
              <a:rPr lang="en-US" sz="2000" u="none" strike="noStrike" dirty="0">
                <a:solidFill>
                  <a:srgbClr val="0F1724"/>
                </a:solidFill>
                <a:latin typeface="Museo Sans Cyrl 2"/>
                <a:ea typeface="Museo Sans Cyrl 2"/>
                <a:cs typeface="Museo Sans Cyrl 2"/>
                <a:sym typeface="Museo Sans Cyrl 2"/>
              </a:rPr>
              <a:t> 120 </a:t>
            </a:r>
            <a:r>
              <a:rPr lang="en-US" sz="2000" u="none" strike="noStrike" dirty="0" err="1">
                <a:solidFill>
                  <a:srgbClr val="0F1724"/>
                </a:solidFill>
                <a:latin typeface="Museo Sans Cyrl 2"/>
                <a:ea typeface="Museo Sans Cyrl 2"/>
                <a:cs typeface="Museo Sans Cyrl 2"/>
                <a:sym typeface="Museo Sans Cyrl 2"/>
              </a:rPr>
              <a:t>град</a:t>
            </a:r>
            <a:r>
              <a:rPr lang="en-US" sz="2000" u="none" strike="noStrike" dirty="0">
                <a:solidFill>
                  <a:srgbClr val="0F1724"/>
                </a:solidFill>
                <a:latin typeface="Museo Sans Cyrl 2"/>
                <a:ea typeface="Museo Sans Cyrl 2"/>
                <a:cs typeface="Museo Sans Cyrl 2"/>
                <a:sym typeface="Museo Sans Cyrl 2"/>
              </a:rPr>
              <a:t>/</a:t>
            </a:r>
            <a:r>
              <a:rPr lang="en-US" sz="2000" u="none" strike="noStrike" dirty="0" err="1">
                <a:solidFill>
                  <a:srgbClr val="0F1724"/>
                </a:solidFill>
                <a:latin typeface="Museo Sans Cyrl 2"/>
                <a:ea typeface="Museo Sans Cyrl 2"/>
                <a:cs typeface="Museo Sans Cyrl 2"/>
                <a:sym typeface="Museo Sans Cyrl 2"/>
              </a:rPr>
              <a:t>сек</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Оснащена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индикаторным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гиростабилизатором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позволяющим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вести</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съемку</a:t>
            </a:r>
            <a:r>
              <a:rPr lang="en-US" sz="2000" u="none" strike="noStrike" dirty="0">
                <a:solidFill>
                  <a:srgbClr val="0F1724"/>
                </a:solidFill>
                <a:latin typeface="Museo Sans Cyrl 2"/>
                <a:ea typeface="Museo Sans Cyrl 2"/>
                <a:cs typeface="Museo Sans Cyrl 2"/>
                <a:sym typeface="Museo Sans Cyrl 2"/>
              </a:rPr>
              <a:t> с </a:t>
            </a:r>
            <a:r>
              <a:rPr lang="en-US" sz="2000" u="none" strike="noStrike" dirty="0" err="1">
                <a:solidFill>
                  <a:srgbClr val="0F1724"/>
                </a:solidFill>
                <a:latin typeface="Museo Sans Cyrl 2"/>
                <a:ea typeface="Museo Sans Cyrl 2"/>
                <a:cs typeface="Museo Sans Cyrl 2"/>
                <a:sym typeface="Museo Sans Cyrl 2"/>
              </a:rPr>
              <a:t>движущихся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транспортных</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средств</a:t>
            </a:r>
            <a:r>
              <a:rPr lang="en-US" sz="2000" u="none" strike="noStrike" dirty="0">
                <a:solidFill>
                  <a:srgbClr val="0F1724"/>
                </a:solidFill>
                <a:latin typeface="Museo Sans Cyrl 2"/>
                <a:ea typeface="Museo Sans Cyrl 2"/>
                <a:cs typeface="Museo Sans Cyrl 2"/>
                <a:sym typeface="Museo Sans Cyrl 2"/>
              </a:rPr>
              <a:t>. </a:t>
            </a:r>
          </a:p>
          <a:p>
            <a:pPr algn="l">
              <a:lnSpc>
                <a:spcPts val="2400"/>
              </a:lnSpc>
            </a:pPr>
            <a:endParaRPr lang="en-US" sz="2000" u="none" strike="noStrike" dirty="0">
              <a:solidFill>
                <a:srgbClr val="0F1724"/>
              </a:solidFill>
              <a:latin typeface="Museo Sans Cyrl 2"/>
              <a:ea typeface="Museo Sans Cyrl 2"/>
              <a:cs typeface="Museo Sans Cyrl 2"/>
              <a:sym typeface="Museo Sans Cyrl 2"/>
            </a:endParaRPr>
          </a:p>
          <a:p>
            <a:pPr algn="l">
              <a:lnSpc>
                <a:spcPts val="2400"/>
              </a:lnSpc>
            </a:pPr>
            <a:r>
              <a:rPr lang="en-US" sz="2000" u="none" strike="noStrike" dirty="0" err="1">
                <a:solidFill>
                  <a:srgbClr val="0F1724"/>
                </a:solidFill>
                <a:latin typeface="Museo Sans Cyrl 2"/>
                <a:ea typeface="Museo Sans Cyrl 2"/>
                <a:cs typeface="Museo Sans Cyrl 2"/>
                <a:sym typeface="Museo Sans Cyrl 2"/>
              </a:rPr>
              <a:t>Максимальная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нагрузка</a:t>
            </a:r>
            <a:r>
              <a:rPr lang="en-US" sz="2000" u="none" strike="noStrike" dirty="0">
                <a:solidFill>
                  <a:srgbClr val="0F1724"/>
                </a:solidFill>
                <a:latin typeface="Museo Sans Cyrl 2"/>
                <a:ea typeface="Museo Sans Cyrl 2"/>
                <a:cs typeface="Museo Sans Cyrl 2"/>
                <a:sym typeface="Museo Sans Cyrl 2"/>
              </a:rPr>
              <a:t> - 12 </a:t>
            </a:r>
            <a:r>
              <a:rPr lang="en-US" sz="2000" u="none" strike="noStrike" dirty="0" err="1">
                <a:solidFill>
                  <a:srgbClr val="0F1724"/>
                </a:solidFill>
                <a:latin typeface="Museo Sans Cyrl 2"/>
                <a:ea typeface="Museo Sans Cyrl 2"/>
                <a:cs typeface="Museo Sans Cyrl 2"/>
                <a:sym typeface="Museo Sans Cyrl 2"/>
              </a:rPr>
              <a:t>кг</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вес</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платформы</a:t>
            </a:r>
            <a:r>
              <a:rPr lang="en-US" sz="2000" u="none" strike="noStrike" dirty="0">
                <a:solidFill>
                  <a:srgbClr val="0F1724"/>
                </a:solidFill>
                <a:latin typeface="Museo Sans Cyrl 2"/>
                <a:ea typeface="Museo Sans Cyrl 2"/>
                <a:cs typeface="Museo Sans Cyrl 2"/>
                <a:sym typeface="Museo Sans Cyrl 2"/>
              </a:rPr>
              <a:t> - 15 </a:t>
            </a:r>
            <a:r>
              <a:rPr lang="en-US" sz="2000" u="none" strike="noStrike" dirty="0" err="1">
                <a:solidFill>
                  <a:srgbClr val="0F1724"/>
                </a:solidFill>
                <a:latin typeface="Museo Sans Cyrl 2"/>
                <a:ea typeface="Museo Sans Cyrl 2"/>
                <a:cs typeface="Museo Sans Cyrl 2"/>
                <a:sym typeface="Museo Sans Cyrl 2"/>
              </a:rPr>
              <a:t>кг</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Средняя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потребляемая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мощность</a:t>
            </a:r>
            <a:r>
              <a:rPr lang="en-US" sz="2000" u="none" strike="noStrike" dirty="0">
                <a:solidFill>
                  <a:srgbClr val="0F1724"/>
                </a:solidFill>
                <a:latin typeface="Museo Sans Cyrl 2"/>
                <a:ea typeface="Museo Sans Cyrl 2"/>
                <a:cs typeface="Museo Sans Cyrl 2"/>
                <a:sym typeface="Museo Sans Cyrl 2"/>
              </a:rPr>
              <a:t> - 200 </a:t>
            </a:r>
            <a:r>
              <a:rPr lang="en-US" sz="2000" u="none" strike="noStrike" dirty="0" err="1">
                <a:solidFill>
                  <a:srgbClr val="0F1724"/>
                </a:solidFill>
                <a:latin typeface="Museo Sans Cyrl 2"/>
                <a:ea typeface="Museo Sans Cyrl 2"/>
                <a:cs typeface="Museo Sans Cyrl 2"/>
                <a:sym typeface="Museo Sans Cyrl 2"/>
              </a:rPr>
              <a:t>Вт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Эта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роботизированная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панорамная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головка</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обеспечивает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высокую</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стабильность</a:t>
            </a:r>
            <a:r>
              <a:rPr lang="en-US" sz="2000" u="none" strike="noStrike" dirty="0">
                <a:solidFill>
                  <a:srgbClr val="0F1724"/>
                </a:solidFill>
                <a:latin typeface="Museo Sans Cyrl 2"/>
                <a:ea typeface="Museo Sans Cyrl 2"/>
                <a:cs typeface="Museo Sans Cyrl 2"/>
                <a:sym typeface="Museo Sans Cyrl 2"/>
              </a:rPr>
              <a:t> и </a:t>
            </a:r>
            <a:r>
              <a:rPr lang="en-US" sz="2000" u="none" strike="noStrike" dirty="0" err="1">
                <a:solidFill>
                  <a:srgbClr val="0F1724"/>
                </a:solidFill>
                <a:latin typeface="Museo Sans Cyrl 2"/>
                <a:ea typeface="Museo Sans Cyrl 2"/>
                <a:cs typeface="Museo Sans Cyrl 2"/>
                <a:sym typeface="Museo Sans Cyrl 2"/>
              </a:rPr>
              <a:t>точность</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управления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что</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делает</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ее</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идеальным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выбором</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для</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профессиональной</a:t>
            </a:r>
            <a:r>
              <a:rPr lang="en-US" sz="2000" u="none" strike="noStrike" dirty="0">
                <a:solidFill>
                  <a:srgbClr val="0F1724"/>
                </a:solidFill>
                <a:latin typeface="Museo Sans Cyrl 2"/>
                <a:ea typeface="Museo Sans Cyrl 2"/>
                <a:cs typeface="Museo Sans Cyrl 2"/>
                <a:sym typeface="Museo Sans Cyrl 2"/>
              </a:rPr>
              <a:t> </a:t>
            </a:r>
            <a:r>
              <a:rPr lang="en-US" sz="2000" u="none" strike="noStrike" dirty="0" err="1">
                <a:solidFill>
                  <a:srgbClr val="0F1724"/>
                </a:solidFill>
                <a:latin typeface="Museo Sans Cyrl 2"/>
                <a:ea typeface="Museo Sans Cyrl 2"/>
                <a:cs typeface="Museo Sans Cyrl 2"/>
                <a:sym typeface="Museo Sans Cyrl 2"/>
              </a:rPr>
              <a:t>киносъемки</a:t>
            </a:r>
            <a:r>
              <a:rPr lang="en-US" sz="2000" u="none" strike="noStrike" dirty="0">
                <a:solidFill>
                  <a:srgbClr val="0F1724"/>
                </a:solidFill>
                <a:latin typeface="Museo Sans Cyrl 2"/>
                <a:ea typeface="Museo Sans Cyrl 2"/>
                <a:cs typeface="Museo Sans Cyrl 2"/>
                <a:sym typeface="Museo Sans Cyrl 2"/>
              </a:rPr>
              <a:t>.</a:t>
            </a:r>
          </a:p>
        </p:txBody>
      </p:sp>
      <p:pic>
        <p:nvPicPr>
          <p:cNvPr id="33" name="Рисунок 32">
            <a:extLst>
              <a:ext uri="{FF2B5EF4-FFF2-40B4-BE49-F238E27FC236}">
                <a16:creationId xmlns:a16="http://schemas.microsoft.com/office/drawing/2014/main" id="{6DCC8B8C-F0D7-4A5D-BC66-2DC9D4DC24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6256" y="1279246"/>
            <a:ext cx="4694470" cy="3129646"/>
          </a:xfrm>
          <a:prstGeom prst="rect">
            <a:avLst/>
          </a:prstGeom>
          <a:ln>
            <a:solidFill>
              <a:srgbClr val="F1DA3D"/>
            </a:solidFill>
          </a:ln>
        </p:spPr>
      </p:pic>
      <p:pic>
        <p:nvPicPr>
          <p:cNvPr id="35" name="Рисунок 34">
            <a:extLst>
              <a:ext uri="{FF2B5EF4-FFF2-40B4-BE49-F238E27FC236}">
                <a16:creationId xmlns:a16="http://schemas.microsoft.com/office/drawing/2014/main" id="{F062D672-6420-48F9-A754-D0A0BE0E6C9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498809" y="8114543"/>
            <a:ext cx="1380050" cy="1380050"/>
          </a:xfrm>
          <a:prstGeom prst="rect">
            <a:avLst/>
          </a:prstGeom>
        </p:spPr>
      </p:pic>
      <p:pic>
        <p:nvPicPr>
          <p:cNvPr id="37" name="Рисунок 36">
            <a:extLst>
              <a:ext uri="{FF2B5EF4-FFF2-40B4-BE49-F238E27FC236}">
                <a16:creationId xmlns:a16="http://schemas.microsoft.com/office/drawing/2014/main" id="{E8D6ACAB-3C1A-4DAD-8429-50E3253EEE0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02921" y="7909439"/>
            <a:ext cx="2017320" cy="2017320"/>
          </a:xfrm>
          <a:prstGeom prst="rect">
            <a:avLst/>
          </a:prstGeom>
        </p:spPr>
      </p:pic>
      <p:pic>
        <p:nvPicPr>
          <p:cNvPr id="39" name="Рисунок 38">
            <a:extLst>
              <a:ext uri="{FF2B5EF4-FFF2-40B4-BE49-F238E27FC236}">
                <a16:creationId xmlns:a16="http://schemas.microsoft.com/office/drawing/2014/main" id="{B825510C-EA44-4838-96DB-D75EC994D70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544304" y="8217203"/>
            <a:ext cx="1404368" cy="1404368"/>
          </a:xfrm>
          <a:prstGeom prst="rect">
            <a:avLst/>
          </a:prstGeom>
        </p:spPr>
      </p:pic>
      <p:pic>
        <p:nvPicPr>
          <p:cNvPr id="45" name="Рисунок 44">
            <a:extLst>
              <a:ext uri="{FF2B5EF4-FFF2-40B4-BE49-F238E27FC236}">
                <a16:creationId xmlns:a16="http://schemas.microsoft.com/office/drawing/2014/main" id="{FD9E1BDF-346B-43D5-B609-93FA69132B5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773041" y="8100238"/>
            <a:ext cx="1577165" cy="1577165"/>
          </a:xfrm>
          <a:prstGeom prst="rect">
            <a:avLst/>
          </a:prstGeom>
        </p:spPr>
      </p:pic>
      <p:pic>
        <p:nvPicPr>
          <p:cNvPr id="47" name="Рисунок 46">
            <a:extLst>
              <a:ext uri="{FF2B5EF4-FFF2-40B4-BE49-F238E27FC236}">
                <a16:creationId xmlns:a16="http://schemas.microsoft.com/office/drawing/2014/main" id="{CD274D27-A36C-4B58-B85C-BF13E984494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1834" y="1240796"/>
            <a:ext cx="3333750" cy="3714750"/>
          </a:xfrm>
          <a:prstGeom prst="rect">
            <a:avLst/>
          </a:prstGeom>
        </p:spPr>
      </p:pic>
      <p:pic>
        <p:nvPicPr>
          <p:cNvPr id="31" name="Рисунок 30">
            <a:extLst>
              <a:ext uri="{FF2B5EF4-FFF2-40B4-BE49-F238E27FC236}">
                <a16:creationId xmlns:a16="http://schemas.microsoft.com/office/drawing/2014/main" id="{861344B4-8605-4833-83F1-866835F3975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10000" y="2883615"/>
            <a:ext cx="7723668" cy="4127582"/>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724"/>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028700" cy="10287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1DA3D"/>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400"/>
                </a:lnSpc>
              </a:pPr>
              <a:endParaRPr/>
            </a:p>
          </p:txBody>
        </p:sp>
      </p:grpSp>
      <p:grpSp>
        <p:nvGrpSpPr>
          <p:cNvPr id="5" name="Group 5"/>
          <p:cNvGrpSpPr/>
          <p:nvPr/>
        </p:nvGrpSpPr>
        <p:grpSpPr>
          <a:xfrm>
            <a:off x="10128966" y="-720229"/>
            <a:ext cx="8159034" cy="11202053"/>
            <a:chOff x="0" y="0"/>
            <a:chExt cx="6446644" cy="8851005"/>
          </a:xfrm>
        </p:grpSpPr>
        <p:sp>
          <p:nvSpPr>
            <p:cNvPr id="6" name="Freeform 6"/>
            <p:cNvSpPr/>
            <p:nvPr/>
          </p:nvSpPr>
          <p:spPr>
            <a:xfrm>
              <a:off x="0" y="0"/>
              <a:ext cx="6446644" cy="8851005"/>
            </a:xfrm>
            <a:custGeom>
              <a:avLst/>
              <a:gdLst/>
              <a:ahLst/>
              <a:cxnLst/>
              <a:rect l="l" t="t" r="r" b="b"/>
              <a:pathLst>
                <a:path w="6446644" h="8851005">
                  <a:moveTo>
                    <a:pt x="0" y="0"/>
                  </a:moveTo>
                  <a:lnTo>
                    <a:pt x="6446644" y="0"/>
                  </a:lnTo>
                  <a:lnTo>
                    <a:pt x="6446644" y="8851005"/>
                  </a:lnTo>
                  <a:lnTo>
                    <a:pt x="0" y="8851005"/>
                  </a:lnTo>
                  <a:close/>
                </a:path>
              </a:pathLst>
            </a:custGeom>
            <a:solidFill>
              <a:srgbClr val="F1DA3D"/>
            </a:solidFill>
          </p:spPr>
        </p:sp>
        <p:sp>
          <p:nvSpPr>
            <p:cNvPr id="7" name="TextBox 7"/>
            <p:cNvSpPr txBox="1"/>
            <p:nvPr/>
          </p:nvSpPr>
          <p:spPr>
            <a:xfrm>
              <a:off x="0" y="-19050"/>
              <a:ext cx="6446644" cy="8870055"/>
            </a:xfrm>
            <a:prstGeom prst="rect">
              <a:avLst/>
            </a:prstGeom>
          </p:spPr>
          <p:txBody>
            <a:bodyPr lIns="50800" tIns="50800" rIns="50800" bIns="50800" rtlCol="0" anchor="ctr"/>
            <a:lstStyle/>
            <a:p>
              <a:pPr algn="ctr">
                <a:lnSpc>
                  <a:spcPts val="2400"/>
                </a:lnSpc>
              </a:pPr>
              <a:endParaRPr/>
            </a:p>
          </p:txBody>
        </p:sp>
      </p:grpSp>
      <p:grpSp>
        <p:nvGrpSpPr>
          <p:cNvPr id="8" name="Group 8"/>
          <p:cNvGrpSpPr/>
          <p:nvPr/>
        </p:nvGrpSpPr>
        <p:grpSpPr>
          <a:xfrm>
            <a:off x="17832013" y="395321"/>
            <a:ext cx="47625" cy="490488"/>
            <a:chOff x="0" y="0"/>
            <a:chExt cx="18636" cy="191928"/>
          </a:xfrm>
        </p:grpSpPr>
        <p:sp>
          <p:nvSpPr>
            <p:cNvPr id="9" name="Freeform 9"/>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0" name="TextBox 10"/>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028700" y="9517322"/>
            <a:ext cx="47625" cy="490488"/>
            <a:chOff x="0" y="0"/>
            <a:chExt cx="18636" cy="191928"/>
          </a:xfrm>
        </p:grpSpPr>
        <p:sp>
          <p:nvSpPr>
            <p:cNvPr id="12" name="Freeform 12"/>
            <p:cNvSpPr/>
            <p:nvPr/>
          </p:nvSpPr>
          <p:spPr>
            <a:xfrm>
              <a:off x="0" y="0"/>
              <a:ext cx="18636" cy="191928"/>
            </a:xfrm>
            <a:custGeom>
              <a:avLst/>
              <a:gdLst/>
              <a:ahLst/>
              <a:cxnLst/>
              <a:rect l="l" t="t" r="r" b="b"/>
              <a:pathLst>
                <a:path w="18636" h="191928">
                  <a:moveTo>
                    <a:pt x="0" y="0"/>
                  </a:moveTo>
                  <a:lnTo>
                    <a:pt x="18636" y="0"/>
                  </a:lnTo>
                  <a:lnTo>
                    <a:pt x="18636" y="191928"/>
                  </a:lnTo>
                  <a:lnTo>
                    <a:pt x="0" y="191928"/>
                  </a:lnTo>
                  <a:close/>
                </a:path>
              </a:pathLst>
            </a:custGeom>
            <a:solidFill>
              <a:srgbClr val="F1DA3D"/>
            </a:solidFill>
          </p:spPr>
        </p:sp>
        <p:sp>
          <p:nvSpPr>
            <p:cNvPr id="13" name="TextBox 13"/>
            <p:cNvSpPr txBox="1"/>
            <p:nvPr/>
          </p:nvSpPr>
          <p:spPr>
            <a:xfrm>
              <a:off x="0" y="-38100"/>
              <a:ext cx="18636" cy="230028"/>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0128966" y="1228692"/>
            <a:ext cx="3267092" cy="3288533"/>
          </a:xfrm>
          <a:custGeom>
            <a:avLst/>
            <a:gdLst/>
            <a:ahLst/>
            <a:cxnLst/>
            <a:rect l="l" t="t" r="r" b="b"/>
            <a:pathLst>
              <a:path w="3267092" h="3288533">
                <a:moveTo>
                  <a:pt x="0" y="0"/>
                </a:moveTo>
                <a:lnTo>
                  <a:pt x="3267092" y="0"/>
                </a:lnTo>
                <a:lnTo>
                  <a:pt x="3267092" y="3288532"/>
                </a:lnTo>
                <a:lnTo>
                  <a:pt x="0" y="3288532"/>
                </a:lnTo>
                <a:lnTo>
                  <a:pt x="0" y="0"/>
                </a:lnTo>
                <a:close/>
              </a:path>
            </a:pathLst>
          </a:custGeom>
          <a:blipFill>
            <a:blip r:embed="rId2"/>
            <a:stretch>
              <a:fillRect b="-4302"/>
            </a:stretch>
          </a:blipFill>
        </p:spPr>
      </p:sp>
      <p:sp>
        <p:nvSpPr>
          <p:cNvPr id="15" name="Freeform 15"/>
          <p:cNvSpPr/>
          <p:nvPr/>
        </p:nvSpPr>
        <p:spPr>
          <a:xfrm>
            <a:off x="10128966" y="4609565"/>
            <a:ext cx="3762203" cy="3332350"/>
          </a:xfrm>
          <a:custGeom>
            <a:avLst/>
            <a:gdLst/>
            <a:ahLst/>
            <a:cxnLst/>
            <a:rect l="l" t="t" r="r" b="b"/>
            <a:pathLst>
              <a:path w="3762203" h="3332350">
                <a:moveTo>
                  <a:pt x="0" y="0"/>
                </a:moveTo>
                <a:lnTo>
                  <a:pt x="3762203" y="0"/>
                </a:lnTo>
                <a:lnTo>
                  <a:pt x="3762203" y="3332351"/>
                </a:lnTo>
                <a:lnTo>
                  <a:pt x="0" y="3332351"/>
                </a:lnTo>
                <a:lnTo>
                  <a:pt x="0" y="0"/>
                </a:lnTo>
                <a:close/>
              </a:path>
            </a:pathLst>
          </a:custGeom>
          <a:blipFill>
            <a:blip r:embed="rId3"/>
            <a:stretch>
              <a:fillRect l="-11060" r="-7039"/>
            </a:stretch>
          </a:blipFill>
          <a:scene3d>
            <a:camera prst="perspectiveRight"/>
            <a:lightRig rig="threePt" dir="t"/>
          </a:scene3d>
        </p:spPr>
      </p:sp>
      <p:sp>
        <p:nvSpPr>
          <p:cNvPr id="17" name="Freeform 17"/>
          <p:cNvSpPr/>
          <p:nvPr/>
        </p:nvSpPr>
        <p:spPr>
          <a:xfrm>
            <a:off x="13490207" y="1228692"/>
            <a:ext cx="4797793" cy="3220519"/>
          </a:xfrm>
          <a:custGeom>
            <a:avLst/>
            <a:gdLst/>
            <a:ahLst/>
            <a:cxnLst/>
            <a:rect l="l" t="t" r="r" b="b"/>
            <a:pathLst>
              <a:path w="4797793" h="3220519">
                <a:moveTo>
                  <a:pt x="0" y="0"/>
                </a:moveTo>
                <a:lnTo>
                  <a:pt x="4797793" y="0"/>
                </a:lnTo>
                <a:lnTo>
                  <a:pt x="4797793" y="3220518"/>
                </a:lnTo>
                <a:lnTo>
                  <a:pt x="0" y="3220518"/>
                </a:lnTo>
                <a:lnTo>
                  <a:pt x="0" y="0"/>
                </a:lnTo>
                <a:close/>
              </a:path>
            </a:pathLst>
          </a:custGeom>
          <a:blipFill>
            <a:blip r:embed="rId4"/>
            <a:stretch>
              <a:fillRect/>
            </a:stretch>
          </a:blipFill>
        </p:spPr>
      </p:sp>
      <p:sp>
        <p:nvSpPr>
          <p:cNvPr id="19" name="TextBox 19"/>
          <p:cNvSpPr txBox="1"/>
          <p:nvPr/>
        </p:nvSpPr>
        <p:spPr>
          <a:xfrm>
            <a:off x="188891" y="328646"/>
            <a:ext cx="650917" cy="371409"/>
          </a:xfrm>
          <a:prstGeom prst="rect">
            <a:avLst/>
          </a:prstGeom>
        </p:spPr>
        <p:txBody>
          <a:bodyPr lIns="0" tIns="0" rIns="0" bIns="0" rtlCol="0" anchor="t">
            <a:spAutoFit/>
          </a:bodyPr>
          <a:lstStyle/>
          <a:p>
            <a:pPr algn="ctr">
              <a:lnSpc>
                <a:spcPts val="2999"/>
              </a:lnSpc>
              <a:spcBef>
                <a:spcPct val="0"/>
              </a:spcBef>
            </a:pPr>
            <a:r>
              <a:rPr lang="en-US" sz="2499">
                <a:solidFill>
                  <a:srgbClr val="FFFFFF"/>
                </a:solidFill>
                <a:latin typeface="Roboto"/>
                <a:ea typeface="Roboto"/>
                <a:cs typeface="Roboto"/>
                <a:sym typeface="Roboto"/>
              </a:rPr>
              <a:t>09</a:t>
            </a:r>
          </a:p>
        </p:txBody>
      </p:sp>
      <p:sp>
        <p:nvSpPr>
          <p:cNvPr id="20" name="TextBox 20"/>
          <p:cNvSpPr txBox="1"/>
          <p:nvPr/>
        </p:nvSpPr>
        <p:spPr>
          <a:xfrm>
            <a:off x="15695606" y="285717"/>
            <a:ext cx="1984006" cy="828675"/>
          </a:xfrm>
          <a:prstGeom prst="rect">
            <a:avLst/>
          </a:prstGeom>
        </p:spPr>
        <p:txBody>
          <a:bodyPr lIns="0" tIns="0" rIns="0" bIns="0" rtlCol="0" anchor="t">
            <a:spAutoFit/>
          </a:bodyPr>
          <a:lstStyle/>
          <a:p>
            <a:pPr algn="r">
              <a:lnSpc>
                <a:spcPts val="6599"/>
              </a:lnSpc>
              <a:spcBef>
                <a:spcPct val="0"/>
              </a:spcBef>
            </a:pPr>
            <a:r>
              <a:rPr lang="en-US" sz="5499">
                <a:solidFill>
                  <a:srgbClr val="0F1724"/>
                </a:solidFill>
                <a:latin typeface="Carelia"/>
                <a:ea typeface="Carelia"/>
                <a:cs typeface="Carelia"/>
                <a:sym typeface="Carelia"/>
              </a:rPr>
              <a:t>6/10</a:t>
            </a:r>
          </a:p>
        </p:txBody>
      </p:sp>
      <p:sp>
        <p:nvSpPr>
          <p:cNvPr id="21" name="TextBox 21"/>
          <p:cNvSpPr txBox="1"/>
          <p:nvPr/>
        </p:nvSpPr>
        <p:spPr>
          <a:xfrm>
            <a:off x="1231724" y="9657824"/>
            <a:ext cx="3968013" cy="230832"/>
          </a:xfrm>
          <a:prstGeom prst="rect">
            <a:avLst/>
          </a:prstGeom>
        </p:spPr>
        <p:txBody>
          <a:bodyPr lIns="0" tIns="0" rIns="0" bIns="0" rtlCol="0" anchor="t">
            <a:spAutoFit/>
          </a:bodyPr>
          <a:lstStyle/>
          <a:p>
            <a:pPr algn="l">
              <a:lnSpc>
                <a:spcPts val="1800"/>
              </a:lnSpc>
              <a:spcBef>
                <a:spcPct val="0"/>
              </a:spcBef>
            </a:pPr>
            <a:r>
              <a:rPr lang="en-US" sz="1500" dirty="0">
                <a:solidFill>
                  <a:srgbClr val="FFFFFF"/>
                </a:solidFill>
                <a:latin typeface="Roboto"/>
                <a:ea typeface="Roboto"/>
                <a:cs typeface="Roboto"/>
                <a:sym typeface="Roboto"/>
                <a:hlinkClick r:id="rId5"/>
              </a:rPr>
              <a:t>pavelsamuta.com</a:t>
            </a:r>
            <a:endParaRPr lang="en-US" sz="1500" dirty="0">
              <a:solidFill>
                <a:srgbClr val="FFFFFF"/>
              </a:solidFill>
              <a:latin typeface="Roboto"/>
              <a:ea typeface="Roboto"/>
              <a:cs typeface="Roboto"/>
              <a:sym typeface="Roboto"/>
            </a:endParaRPr>
          </a:p>
        </p:txBody>
      </p:sp>
      <p:sp>
        <p:nvSpPr>
          <p:cNvPr id="22" name="TextBox 22"/>
          <p:cNvSpPr txBox="1"/>
          <p:nvPr/>
        </p:nvSpPr>
        <p:spPr>
          <a:xfrm>
            <a:off x="514350" y="2128073"/>
            <a:ext cx="6472391" cy="5495925"/>
          </a:xfrm>
          <a:prstGeom prst="rect">
            <a:avLst/>
          </a:prstGeom>
        </p:spPr>
        <p:txBody>
          <a:bodyPr lIns="0" tIns="0" rIns="0" bIns="0" rtlCol="0" anchor="t">
            <a:spAutoFit/>
          </a:bodyPr>
          <a:lstStyle/>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Современная индустрия развлечений, кино- </a:t>
            </a: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и телевидения постоянно требует новых технологических решений для создания уникальных проектов. В этом контексте разработка конструкторской документации на секционный операторский кран, способного обеспечить свободное перемещение камеры в пространстве, представляет собой важный этап в съемочном процессе.</a:t>
            </a:r>
          </a:p>
          <a:p>
            <a:pPr marL="0" lvl="0" indent="0" algn="l">
              <a:lnSpc>
                <a:spcPts val="2400"/>
              </a:lnSpc>
              <a:spcBef>
                <a:spcPct val="0"/>
              </a:spcBef>
            </a:pPr>
            <a:endParaRPr lang="en-US" sz="2000" u="none" strike="noStrike">
              <a:solidFill>
                <a:srgbClr val="FFFFFF"/>
              </a:solidFill>
              <a:latin typeface="Museo Sans Cyrl 2"/>
              <a:ea typeface="Museo Sans Cyrl 2"/>
              <a:cs typeface="Museo Sans Cyrl 2"/>
              <a:sym typeface="Museo Sans Cyrl 2"/>
            </a:endParaRP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Разработка конструкторской документации </a:t>
            </a: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на секционный операторский кран, предназначенный для использования в кино-, </a:t>
            </a:r>
          </a:p>
          <a:p>
            <a:pPr marL="0" lvl="0" indent="0" algn="l">
              <a:lnSpc>
                <a:spcPts val="2400"/>
              </a:lnSpc>
              <a:spcBef>
                <a:spcPct val="0"/>
              </a:spcBef>
            </a:pPr>
            <a:r>
              <a:rPr lang="en-US" sz="2000" u="none" strike="noStrike">
                <a:solidFill>
                  <a:srgbClr val="FFFFFF"/>
                </a:solidFill>
                <a:latin typeface="Museo Sans Cyrl 2"/>
                <a:ea typeface="Museo Sans Cyrl 2"/>
                <a:cs typeface="Museo Sans Cyrl 2"/>
                <a:sym typeface="Museo Sans Cyrl 2"/>
              </a:rPr>
              <a:t>теле- и рекламной индустрии. Этот кран представляет собой большой секционный операторский кран с установленной автоматической панорамирующей головой, предназначенный для съемки масштабных проектов.</a:t>
            </a:r>
          </a:p>
        </p:txBody>
      </p:sp>
      <p:grpSp>
        <p:nvGrpSpPr>
          <p:cNvPr id="23" name="Group 23"/>
          <p:cNvGrpSpPr/>
          <p:nvPr/>
        </p:nvGrpSpPr>
        <p:grpSpPr>
          <a:xfrm rot="-10800000">
            <a:off x="10128966" y="8103841"/>
            <a:ext cx="8159034" cy="1687334"/>
            <a:chOff x="0" y="0"/>
            <a:chExt cx="2217195" cy="444401"/>
          </a:xfrm>
        </p:grpSpPr>
        <p:sp>
          <p:nvSpPr>
            <p:cNvPr id="24" name="Freeform 24"/>
            <p:cNvSpPr/>
            <p:nvPr/>
          </p:nvSpPr>
          <p:spPr>
            <a:xfrm>
              <a:off x="0" y="0"/>
              <a:ext cx="2217195" cy="444401"/>
            </a:xfrm>
            <a:custGeom>
              <a:avLst/>
              <a:gdLst/>
              <a:ahLst/>
              <a:cxnLst/>
              <a:rect l="l" t="t" r="r" b="b"/>
              <a:pathLst>
                <a:path w="2217195" h="444401">
                  <a:moveTo>
                    <a:pt x="2013995" y="0"/>
                  </a:moveTo>
                  <a:lnTo>
                    <a:pt x="0" y="0"/>
                  </a:lnTo>
                  <a:lnTo>
                    <a:pt x="0" y="444401"/>
                  </a:lnTo>
                  <a:lnTo>
                    <a:pt x="2013995" y="444401"/>
                  </a:lnTo>
                  <a:lnTo>
                    <a:pt x="2217195" y="222200"/>
                  </a:lnTo>
                  <a:lnTo>
                    <a:pt x="2013995" y="0"/>
                  </a:lnTo>
                  <a:close/>
                </a:path>
              </a:pathLst>
            </a:custGeom>
            <a:solidFill>
              <a:srgbClr val="0F1724">
                <a:alpha val="29804"/>
              </a:srgbClr>
            </a:solidFill>
          </p:spPr>
        </p:sp>
        <p:sp>
          <p:nvSpPr>
            <p:cNvPr id="25" name="TextBox 25"/>
            <p:cNvSpPr txBox="1"/>
            <p:nvPr/>
          </p:nvSpPr>
          <p:spPr>
            <a:xfrm>
              <a:off x="0" y="0"/>
              <a:ext cx="2102895" cy="444401"/>
            </a:xfrm>
            <a:prstGeom prst="rect">
              <a:avLst/>
            </a:prstGeom>
          </p:spPr>
          <p:txBody>
            <a:bodyPr lIns="50800" tIns="50800" rIns="50800" bIns="50800" rtlCol="0" anchor="ctr"/>
            <a:lstStyle/>
            <a:p>
              <a:pPr algn="ctr">
                <a:lnSpc>
                  <a:spcPts val="2999"/>
                </a:lnSpc>
              </a:pPr>
              <a:endParaRPr/>
            </a:p>
          </p:txBody>
        </p:sp>
      </p:grpSp>
      <p:sp>
        <p:nvSpPr>
          <p:cNvPr id="26" name="TextBox 26"/>
          <p:cNvSpPr txBox="1"/>
          <p:nvPr/>
        </p:nvSpPr>
        <p:spPr>
          <a:xfrm>
            <a:off x="11418206" y="8275291"/>
            <a:ext cx="6437619" cy="1343025"/>
          </a:xfrm>
          <a:prstGeom prst="rect">
            <a:avLst/>
          </a:prstGeom>
        </p:spPr>
        <p:txBody>
          <a:bodyPr lIns="0" tIns="0" rIns="0" bIns="0" rtlCol="0" anchor="t">
            <a:spAutoFit/>
          </a:bodyPr>
          <a:lstStyle/>
          <a:p>
            <a:pPr marL="0" lvl="0" indent="0" algn="ctr">
              <a:lnSpc>
                <a:spcPts val="2640"/>
              </a:lnSpc>
              <a:spcBef>
                <a:spcPct val="0"/>
              </a:spcBef>
            </a:pPr>
            <a:r>
              <a:rPr lang="en-US" sz="2200" b="1" u="none" strike="noStrike">
                <a:solidFill>
                  <a:srgbClr val="000000"/>
                </a:solidFill>
                <a:latin typeface="Museo Sans Cyrl 3"/>
                <a:ea typeface="Museo Sans Cyrl 3"/>
                <a:cs typeface="Museo Sans Cyrl 3"/>
                <a:sym typeface="Museo Sans Cyrl 3"/>
              </a:rPr>
              <a:t>Разработка конструкторской документации на секционный операторский кран, </a:t>
            </a:r>
          </a:p>
          <a:p>
            <a:pPr marL="0" lvl="0" indent="0" algn="ctr">
              <a:lnSpc>
                <a:spcPts val="2640"/>
              </a:lnSpc>
              <a:spcBef>
                <a:spcPct val="0"/>
              </a:spcBef>
            </a:pPr>
            <a:r>
              <a:rPr lang="en-US" sz="2200" b="1" u="none" strike="noStrike">
                <a:solidFill>
                  <a:srgbClr val="000000"/>
                </a:solidFill>
                <a:latin typeface="Museo Sans Cyrl 3"/>
                <a:ea typeface="Museo Sans Cyrl 3"/>
                <a:cs typeface="Museo Sans Cyrl 3"/>
                <a:sym typeface="Museo Sans Cyrl 3"/>
              </a:rPr>
              <a:t>вылет стрелы 12 метров, грузоподъёмность до 50 кг.</a:t>
            </a:r>
          </a:p>
        </p:txBody>
      </p:sp>
      <p:sp>
        <p:nvSpPr>
          <p:cNvPr id="27" name="TextBox 27"/>
          <p:cNvSpPr txBox="1"/>
          <p:nvPr/>
        </p:nvSpPr>
        <p:spPr>
          <a:xfrm>
            <a:off x="1231724" y="171417"/>
            <a:ext cx="16116187" cy="1057275"/>
          </a:xfrm>
          <a:prstGeom prst="rect">
            <a:avLst/>
          </a:prstGeom>
        </p:spPr>
        <p:txBody>
          <a:bodyPr lIns="0" tIns="0" rIns="0" bIns="0" rtlCol="0" anchor="t">
            <a:spAutoFit/>
          </a:bodyPr>
          <a:lstStyle/>
          <a:p>
            <a:pPr algn="l">
              <a:lnSpc>
                <a:spcPts val="8399"/>
              </a:lnSpc>
              <a:spcBef>
                <a:spcPct val="0"/>
              </a:spcBef>
            </a:pPr>
            <a:r>
              <a:rPr lang="en-US" sz="6999">
                <a:solidFill>
                  <a:srgbClr val="FFFFFF"/>
                </a:solidFill>
                <a:latin typeface="Carelia"/>
                <a:ea typeface="Carelia"/>
                <a:cs typeface="Carelia"/>
                <a:sym typeface="Carelia"/>
              </a:rPr>
              <a:t>ПРОЕКТНАЯ ДЕЯТЕ</a:t>
            </a:r>
            <a:r>
              <a:rPr lang="en-US" sz="6999">
                <a:solidFill>
                  <a:srgbClr val="0F1724"/>
                </a:solidFill>
                <a:latin typeface="Carelia"/>
                <a:ea typeface="Carelia"/>
                <a:cs typeface="Carelia"/>
                <a:sym typeface="Carelia"/>
              </a:rPr>
              <a:t>ЛЬНОСТЬ</a:t>
            </a:r>
          </a:p>
        </p:txBody>
      </p:sp>
      <p:pic>
        <p:nvPicPr>
          <p:cNvPr id="31" name="Рисунок 30">
            <a:extLst>
              <a:ext uri="{FF2B5EF4-FFF2-40B4-BE49-F238E27FC236}">
                <a16:creationId xmlns:a16="http://schemas.microsoft.com/office/drawing/2014/main" id="{C4C9A647-F767-4012-B993-33CB13E2FC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90273" y="4956854"/>
            <a:ext cx="4387419" cy="2699950"/>
          </a:xfrm>
          <a:prstGeom prst="rect">
            <a:avLst/>
          </a:prstGeom>
          <a:scene3d>
            <a:camera prst="perspectiveLeft"/>
            <a:lightRig rig="threePt" dir="t"/>
          </a:scene3d>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2459</Words>
  <Application>Microsoft Office PowerPoint</Application>
  <PresentationFormat>Произвольный</PresentationFormat>
  <Paragraphs>202</Paragraphs>
  <Slides>16</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16</vt:i4>
      </vt:variant>
    </vt:vector>
  </HeadingPairs>
  <TitlesOfParts>
    <vt:vector size="25" baseType="lpstr">
      <vt:lpstr>Carelia</vt:lpstr>
      <vt:lpstr>Arial</vt:lpstr>
      <vt:lpstr>Museo Sans Cyrl 1</vt:lpstr>
      <vt:lpstr>Calibri</vt:lpstr>
      <vt:lpstr>FontParagraph</vt:lpstr>
      <vt:lpstr>Museo Sans Cyrl 2</vt:lpstr>
      <vt:lpstr>Roboto</vt:lpstr>
      <vt:lpstr>Museo Sans Cyrl 3</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Павел Самута. Кейсы</dc:title>
  <dc:creator>Pavel</dc:creator>
  <cp:lastModifiedBy>Павел Самута</cp:lastModifiedBy>
  <cp:revision>20</cp:revision>
  <dcterms:created xsi:type="dcterms:W3CDTF">2006-08-16T00:00:00Z</dcterms:created>
  <dcterms:modified xsi:type="dcterms:W3CDTF">2025-01-30T20:17:14Z</dcterms:modified>
  <dc:identifier>DAGddh_sq5g</dc:identifier>
</cp:coreProperties>
</file>